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ls" ContentType="application/vnd.ms-exce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9" r:id="rId1"/>
  </p:sldMasterIdLst>
  <p:notesMasterIdLst>
    <p:notesMasterId r:id="rId7"/>
  </p:notesMasterIdLst>
  <p:handoutMasterIdLst>
    <p:handoutMasterId r:id="rId8"/>
  </p:handoutMasterIdLst>
  <p:sldIdLst>
    <p:sldId id="705" r:id="rId2"/>
    <p:sldId id="740" r:id="rId3"/>
    <p:sldId id="741" r:id="rId4"/>
    <p:sldId id="742" r:id="rId5"/>
    <p:sldId id="745" r:id="rId6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40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F5F5"/>
    <a:srgbClr val="5B33CF"/>
    <a:srgbClr val="502DE5"/>
    <a:srgbClr val="467327"/>
    <a:srgbClr val="771C03"/>
    <a:srgbClr val="FFFF00"/>
    <a:srgbClr val="6CE43C"/>
    <a:srgbClr val="00DE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505E3EF-67EA-436B-97B2-0124C06EBD24}">
  <a:tblStyle styleId="{AF606853-7671-496A-8E4F-DF71F8EC918B}" styleName="Styl ciemny 1 — Ak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505E3EF-67EA-436B-97B2-0124C06EBD24}" styleName="Styl pośredni 4 — Ak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Styl pośredni 1 — Ak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Styl pośredni 4 — Ak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91EBBBCC-DAD2-459C-BE2E-F6DE35CF9A28}" styleName="Styl ciemny 2 - Akcent 3/Ak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6D9F66E-5EB9-4882-86FB-DCBF35E3C3E4}" styleName="Styl pośredni 4 — Ak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Styl ciemny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Styl ciemny 2 - Akcent 5/Ak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Styl ciemny 2 - Akcent 1/Ak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Styl z motywem 1 — Ak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Styl z motywem 1 — Ak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06799F8-075E-4A3A-A7F6-7FBC6576F1A4}" styleName="Styl z motywem 2 — Ak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D083AE6-46FA-4A59-8FB0-9F97EB10719F}" styleName="Styl jasny 3 — Ak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Styl jasny 3 — Ak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84E427A-3D55-4303-BF80-6455036E1DE7}" styleName="Styl z motywem 1 — Ak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F1AB2-1976-4502-BF36-3FF5EA218861}" styleName="Styl pośredni 4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Styl pośredni 4 — Ak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D7AC3CCA-C797-4891-BE02-D94E43425B78}" styleName="Styl pośredni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D7B26C5-4107-4FEC-AEDC-1716B250A1EF}" styleName="Styl jasny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Styl jasny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yl jasny 1 — Ak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Styl jasny 3 — Ak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987" autoAdjust="0"/>
    <p:restoredTop sz="77597" autoAdjust="0"/>
  </p:normalViewPr>
  <p:slideViewPr>
    <p:cSldViewPr snapToObjects="1">
      <p:cViewPr varScale="1">
        <p:scale>
          <a:sx n="79" d="100"/>
          <a:sy n="79" d="100"/>
        </p:scale>
        <p:origin x="14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45" d="100"/>
          <a:sy n="45" d="100"/>
        </p:scale>
        <p:origin x="-2796" y="-120"/>
      </p:cViewPr>
      <p:guideLst>
        <p:guide orient="horz" pos="3127"/>
        <p:guide pos="40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2.8933916181896014E-4"/>
          <c:y val="4.9881235154394479E-2"/>
          <c:w val="0.98908520813261158"/>
          <c:h val="0.79334916864608074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Liczba zgłoszonych ofert pracy</c:v>
                </c:pt>
              </c:strCache>
            </c:strRef>
          </c:tx>
          <c:spPr>
            <a:gradFill>
              <a:gsLst>
                <a:gs pos="0">
                  <a:schemeClr val="accent5">
                    <a:tint val="77000"/>
                  </a:schemeClr>
                </a:gs>
                <a:gs pos="100000">
                  <a:schemeClr val="accent5">
                    <a:tint val="77000"/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Sheet1!$B$1:$M$1</c:f>
              <c:strCache>
                <c:ptCount val="12"/>
                <c:pt idx="0">
                  <c:v>I.2023</c:v>
                </c:pt>
                <c:pt idx="1">
                  <c:v>II.2023</c:v>
                </c:pt>
                <c:pt idx="2">
                  <c:v>III.2023</c:v>
                </c:pt>
                <c:pt idx="3">
                  <c:v>IV.2023</c:v>
                </c:pt>
                <c:pt idx="4">
                  <c:v>V.2023</c:v>
                </c:pt>
                <c:pt idx="5">
                  <c:v>VI.2023</c:v>
                </c:pt>
                <c:pt idx="6">
                  <c:v>VII.2023</c:v>
                </c:pt>
                <c:pt idx="7">
                  <c:v>VIII.2023</c:v>
                </c:pt>
                <c:pt idx="8">
                  <c:v>IX.2023</c:v>
                </c:pt>
                <c:pt idx="9">
                  <c:v>X.2023</c:v>
                </c:pt>
                <c:pt idx="10">
                  <c:v>XI.2023</c:v>
                </c:pt>
                <c:pt idx="11">
                  <c:v>XII.2023</c:v>
                </c:pt>
              </c:strCache>
            </c:strRef>
          </c:cat>
          <c:val>
            <c:numRef>
              <c:f>Sheet1!$B$2:$M$2</c:f>
              <c:numCache>
                <c:formatCode>General</c:formatCode>
                <c:ptCount val="12"/>
                <c:pt idx="0">
                  <c:v>167</c:v>
                </c:pt>
                <c:pt idx="1">
                  <c:v>189</c:v>
                </c:pt>
                <c:pt idx="2">
                  <c:v>225</c:v>
                </c:pt>
                <c:pt idx="3">
                  <c:v>156</c:v>
                </c:pt>
                <c:pt idx="4">
                  <c:v>308</c:v>
                </c:pt>
                <c:pt idx="5">
                  <c:v>129</c:v>
                </c:pt>
                <c:pt idx="6">
                  <c:v>263</c:v>
                </c:pt>
                <c:pt idx="7">
                  <c:v>213</c:v>
                </c:pt>
                <c:pt idx="8">
                  <c:v>188</c:v>
                </c:pt>
                <c:pt idx="9">
                  <c:v>115</c:v>
                </c:pt>
                <c:pt idx="10">
                  <c:v>125</c:v>
                </c:pt>
                <c:pt idx="11">
                  <c:v>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52-4BB8-82FD-7F69AD2D177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54032000"/>
        <c:axId val="154033536"/>
      </c:barChart>
      <c:catAx>
        <c:axId val="154032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40335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5403353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4032000"/>
        <c:crosses val="autoZero"/>
        <c:crossBetween val="between"/>
        <c:majorUnit val="100"/>
        <c:min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FE04A2-3091-4C50-8A13-D7DD4277204E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C177121-2601-4B76-8071-2BAC370C1840}">
      <dgm:prSet phldrT="[Tekst]" custT="1"/>
      <dgm:spPr>
        <a:gradFill flip="none" rotWithShape="0">
          <a:gsLst>
            <a:gs pos="0">
              <a:srgbClr val="FFFF00">
                <a:shade val="30000"/>
                <a:satMod val="115000"/>
              </a:srgbClr>
            </a:gs>
            <a:gs pos="50000">
              <a:srgbClr val="FFFF00">
                <a:shade val="67500"/>
                <a:satMod val="115000"/>
              </a:srgbClr>
            </a:gs>
            <a:gs pos="100000">
              <a:srgbClr val="FFFF00">
                <a:shade val="100000"/>
                <a:satMod val="115000"/>
              </a:srgbClr>
            </a:gs>
          </a:gsLst>
          <a:path path="circle">
            <a:fillToRect t="100000" r="100000"/>
          </a:path>
          <a:tileRect l="-100000" b="-100000"/>
        </a:gra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endParaRPr lang="pl-PL" sz="1200" b="1" dirty="0">
            <a:solidFill>
              <a:schemeClr val="tx1"/>
            </a:solidFill>
          </a:endParaRPr>
        </a:p>
        <a:p>
          <a:pPr algn="ctr"/>
          <a:endParaRPr lang="pl-PL" sz="1200" b="1" dirty="0">
            <a:solidFill>
              <a:schemeClr val="tx1"/>
            </a:solidFill>
          </a:endParaRPr>
        </a:p>
        <a:p>
          <a:pPr algn="ctr"/>
          <a:endParaRPr lang="pl-PL" sz="1200" b="1" dirty="0">
            <a:solidFill>
              <a:schemeClr val="tx1"/>
            </a:solidFill>
          </a:endParaRPr>
        </a:p>
        <a:p>
          <a:pPr algn="ctr"/>
          <a:endParaRPr lang="pl-PL" sz="1200" b="1" dirty="0">
            <a:solidFill>
              <a:schemeClr val="tx1"/>
            </a:solidFill>
          </a:endParaRPr>
        </a:p>
        <a:p>
          <a:pPr algn="ctr"/>
          <a:r>
            <a:rPr lang="pl-PL" sz="1200" b="1" dirty="0">
              <a:solidFill>
                <a:schemeClr val="tx1"/>
              </a:solidFill>
            </a:rPr>
            <a:t>Unia Europejska</a:t>
          </a:r>
        </a:p>
        <a:p>
          <a:pPr algn="ctr"/>
          <a:endParaRPr lang="pl-PL" sz="1200" b="1" dirty="0">
            <a:solidFill>
              <a:schemeClr val="tx1"/>
            </a:solidFill>
          </a:endParaRPr>
        </a:p>
        <a:p>
          <a:pPr algn="ctr"/>
          <a:endParaRPr lang="pl-PL" sz="1200" b="1" dirty="0">
            <a:solidFill>
              <a:schemeClr val="tx1"/>
            </a:solidFill>
          </a:endParaRPr>
        </a:p>
        <a:p>
          <a:pPr algn="ctr"/>
          <a:r>
            <a:rPr lang="pl-PL" sz="1200" b="1" dirty="0">
              <a:solidFill>
                <a:schemeClr val="tx1"/>
              </a:solidFill>
            </a:rPr>
            <a:t>5,9 %</a:t>
          </a:r>
        </a:p>
      </dgm:t>
    </dgm:pt>
    <dgm:pt modelId="{ABEA1634-E0F5-4762-BC09-73E5AEEB9B2E}" type="parTrans" cxnId="{402DF605-3747-4717-8D61-95E3B15C5DF1}">
      <dgm:prSet/>
      <dgm:spPr/>
      <dgm:t>
        <a:bodyPr/>
        <a:lstStyle/>
        <a:p>
          <a:endParaRPr lang="pl-PL" sz="1200" b="1"/>
        </a:p>
      </dgm:t>
    </dgm:pt>
    <dgm:pt modelId="{4CD912AB-505A-466A-9A03-6305B8FF1389}" type="sibTrans" cxnId="{402DF605-3747-4717-8D61-95E3B15C5DF1}">
      <dgm:prSet/>
      <dgm:spPr/>
      <dgm:t>
        <a:bodyPr/>
        <a:lstStyle/>
        <a:p>
          <a:endParaRPr lang="pl-PL" sz="1200" b="1"/>
        </a:p>
      </dgm:t>
    </dgm:pt>
    <dgm:pt modelId="{D06A7F91-9CBB-4068-90D5-7A74FBD66C4D}">
      <dgm:prSet phldrT="[Tekst]" custT="1"/>
      <dgm:spPr>
        <a:gradFill flip="none" rotWithShape="0">
          <a:gsLst>
            <a:gs pos="0">
              <a:srgbClr val="FFFF00">
                <a:shade val="30000"/>
                <a:satMod val="115000"/>
              </a:srgbClr>
            </a:gs>
            <a:gs pos="50000">
              <a:srgbClr val="FFFF00">
                <a:shade val="67500"/>
                <a:satMod val="115000"/>
              </a:srgbClr>
            </a:gs>
            <a:gs pos="100000">
              <a:srgbClr val="FFFF00">
                <a:shade val="100000"/>
                <a:satMod val="115000"/>
              </a:srgbClr>
            </a:gs>
          </a:gsLst>
          <a:path path="circle">
            <a:fillToRect t="100000" r="100000"/>
          </a:path>
          <a:tileRect l="-100000" b="-100000"/>
        </a:gra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endParaRPr lang="pl-PL" sz="1200" b="1" dirty="0">
            <a:solidFill>
              <a:schemeClr val="tx1"/>
            </a:solidFill>
          </a:endParaRPr>
        </a:p>
        <a:p>
          <a:pPr algn="ctr"/>
          <a:endParaRPr lang="pl-PL" sz="1200" b="1" dirty="0">
            <a:solidFill>
              <a:schemeClr val="tx1"/>
            </a:solidFill>
          </a:endParaRPr>
        </a:p>
        <a:p>
          <a:pPr algn="ctr"/>
          <a:endParaRPr lang="pl-PL" sz="1200" b="1" dirty="0">
            <a:solidFill>
              <a:schemeClr val="tx1"/>
            </a:solidFill>
          </a:endParaRPr>
        </a:p>
        <a:p>
          <a:pPr algn="ctr"/>
          <a:endParaRPr lang="pl-PL" sz="1200" b="1" dirty="0">
            <a:solidFill>
              <a:schemeClr val="tx1"/>
            </a:solidFill>
          </a:endParaRPr>
        </a:p>
        <a:p>
          <a:pPr algn="ctr"/>
          <a:r>
            <a:rPr lang="pl-PL" sz="1200" b="1" dirty="0">
              <a:solidFill>
                <a:schemeClr val="tx1"/>
              </a:solidFill>
            </a:rPr>
            <a:t>Polska</a:t>
          </a:r>
        </a:p>
        <a:p>
          <a:pPr algn="ctr"/>
          <a:endParaRPr lang="pl-PL" sz="1200" b="1" dirty="0">
            <a:solidFill>
              <a:schemeClr val="tx1"/>
            </a:solidFill>
          </a:endParaRPr>
        </a:p>
        <a:p>
          <a:pPr algn="ctr"/>
          <a:endParaRPr lang="pl-PL" sz="1200" b="1" dirty="0">
            <a:solidFill>
              <a:schemeClr val="tx1"/>
            </a:solidFill>
          </a:endParaRPr>
        </a:p>
        <a:p>
          <a:pPr algn="ctr"/>
          <a:r>
            <a:rPr lang="pl-PL" sz="1200" b="1" dirty="0">
              <a:solidFill>
                <a:schemeClr val="tx1"/>
              </a:solidFill>
            </a:rPr>
            <a:t>5,0%</a:t>
          </a:r>
        </a:p>
      </dgm:t>
    </dgm:pt>
    <dgm:pt modelId="{CA0D44BB-50C1-4298-9F91-92F6E3214840}" type="parTrans" cxnId="{0BE78130-EA42-4D02-8556-E74CB97D727A}">
      <dgm:prSet/>
      <dgm:spPr/>
      <dgm:t>
        <a:bodyPr/>
        <a:lstStyle/>
        <a:p>
          <a:endParaRPr lang="pl-PL" sz="1200" b="1"/>
        </a:p>
      </dgm:t>
    </dgm:pt>
    <dgm:pt modelId="{6DA38F78-4890-44ED-8F5A-CA345D62664E}" type="sibTrans" cxnId="{0BE78130-EA42-4D02-8556-E74CB97D727A}">
      <dgm:prSet/>
      <dgm:spPr/>
      <dgm:t>
        <a:bodyPr/>
        <a:lstStyle/>
        <a:p>
          <a:endParaRPr lang="pl-PL" sz="1200" b="1"/>
        </a:p>
      </dgm:t>
    </dgm:pt>
    <dgm:pt modelId="{C17D2350-0514-46B9-BCCC-E95152F063A2}">
      <dgm:prSet phldrT="[Tekst]" custT="1"/>
      <dgm:spPr>
        <a:gradFill flip="none" rotWithShape="0">
          <a:gsLst>
            <a:gs pos="0">
              <a:srgbClr val="FFFF00">
                <a:shade val="30000"/>
                <a:satMod val="115000"/>
              </a:srgbClr>
            </a:gs>
            <a:gs pos="50000">
              <a:srgbClr val="FFFF00">
                <a:shade val="67500"/>
                <a:satMod val="115000"/>
              </a:srgbClr>
            </a:gs>
            <a:gs pos="100000">
              <a:srgbClr val="FFFF00">
                <a:shade val="100000"/>
                <a:satMod val="115000"/>
              </a:srgbClr>
            </a:gs>
          </a:gsLst>
          <a:path path="circle">
            <a:fillToRect t="100000" r="100000"/>
          </a:path>
          <a:tileRect l="-100000" b="-100000"/>
        </a:gra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endParaRPr lang="pl-PL" sz="1200" b="1" dirty="0">
            <a:solidFill>
              <a:schemeClr val="tx1"/>
            </a:solidFill>
          </a:endParaRPr>
        </a:p>
        <a:p>
          <a:pPr algn="ctr"/>
          <a:endParaRPr lang="pl-PL" sz="1200" b="1" dirty="0">
            <a:solidFill>
              <a:schemeClr val="tx1"/>
            </a:solidFill>
          </a:endParaRPr>
        </a:p>
        <a:p>
          <a:pPr algn="ctr"/>
          <a:endParaRPr lang="pl-PL" sz="1200" b="1" dirty="0">
            <a:solidFill>
              <a:schemeClr val="tx1"/>
            </a:solidFill>
          </a:endParaRPr>
        </a:p>
        <a:p>
          <a:pPr algn="ctr"/>
          <a:endParaRPr lang="pl-PL" sz="1200" b="1" dirty="0">
            <a:solidFill>
              <a:schemeClr val="tx1"/>
            </a:solidFill>
          </a:endParaRPr>
        </a:p>
        <a:p>
          <a:pPr algn="ctr"/>
          <a:r>
            <a:rPr lang="pl-PL" sz="1200" b="1" dirty="0">
              <a:solidFill>
                <a:schemeClr val="tx1"/>
              </a:solidFill>
            </a:rPr>
            <a:t>Województwo Małopolskie</a:t>
          </a:r>
        </a:p>
        <a:p>
          <a:pPr algn="ctr"/>
          <a:endParaRPr lang="pl-PL" sz="1200" b="1" dirty="0">
            <a:solidFill>
              <a:schemeClr val="tx1"/>
            </a:solidFill>
          </a:endParaRPr>
        </a:p>
        <a:p>
          <a:pPr algn="ctr"/>
          <a:r>
            <a:rPr lang="pl-PL" sz="1200" b="1" dirty="0">
              <a:solidFill>
                <a:schemeClr val="tx1"/>
              </a:solidFill>
            </a:rPr>
            <a:t>4,1%</a:t>
          </a:r>
        </a:p>
      </dgm:t>
    </dgm:pt>
    <dgm:pt modelId="{E19B0686-11A2-4023-AE7C-313270B34167}" type="parTrans" cxnId="{62ECBFB5-1799-4679-A612-4F41CE85F197}">
      <dgm:prSet/>
      <dgm:spPr/>
      <dgm:t>
        <a:bodyPr/>
        <a:lstStyle/>
        <a:p>
          <a:endParaRPr lang="pl-PL" sz="1200" b="1"/>
        </a:p>
      </dgm:t>
    </dgm:pt>
    <dgm:pt modelId="{C7B42FA5-1182-42D5-99E2-9FE9817D8370}" type="sibTrans" cxnId="{62ECBFB5-1799-4679-A612-4F41CE85F197}">
      <dgm:prSet/>
      <dgm:spPr/>
      <dgm:t>
        <a:bodyPr/>
        <a:lstStyle/>
        <a:p>
          <a:endParaRPr lang="pl-PL" sz="1200" b="1"/>
        </a:p>
      </dgm:t>
    </dgm:pt>
    <dgm:pt modelId="{A83C6643-1BA4-433C-BD02-01CB9BF1017E}">
      <dgm:prSet phldrT="[Tekst]" custT="1"/>
      <dgm:spPr>
        <a:gradFill flip="none" rotWithShape="0">
          <a:gsLst>
            <a:gs pos="0">
              <a:srgbClr val="FFFF00">
                <a:shade val="30000"/>
                <a:satMod val="115000"/>
              </a:srgbClr>
            </a:gs>
            <a:gs pos="50000">
              <a:srgbClr val="FFFF00">
                <a:shade val="67500"/>
                <a:satMod val="115000"/>
              </a:srgbClr>
            </a:gs>
            <a:gs pos="100000">
              <a:srgbClr val="FFFF00">
                <a:shade val="100000"/>
                <a:satMod val="115000"/>
              </a:srgbClr>
            </a:gs>
          </a:gsLst>
          <a:path path="circle">
            <a:fillToRect t="100000" r="100000"/>
          </a:path>
          <a:tileRect l="-100000" b="-100000"/>
        </a:gra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endParaRPr lang="pl-PL" sz="1200" b="1" dirty="0">
            <a:solidFill>
              <a:schemeClr val="tx1"/>
            </a:solidFill>
          </a:endParaRPr>
        </a:p>
      </dgm:t>
    </dgm:pt>
    <dgm:pt modelId="{BE3423D3-2842-4D20-AF31-66FE79D92950}" type="parTrans" cxnId="{E576FDC8-0FF1-4BF9-89A3-9BB0909EC97E}">
      <dgm:prSet/>
      <dgm:spPr/>
      <dgm:t>
        <a:bodyPr/>
        <a:lstStyle/>
        <a:p>
          <a:endParaRPr lang="pl-PL" sz="1200" b="1"/>
        </a:p>
      </dgm:t>
    </dgm:pt>
    <dgm:pt modelId="{CEA38361-F199-42F6-92CA-D2684FBF09B1}" type="sibTrans" cxnId="{E576FDC8-0FF1-4BF9-89A3-9BB0909EC97E}">
      <dgm:prSet/>
      <dgm:spPr/>
      <dgm:t>
        <a:bodyPr/>
        <a:lstStyle/>
        <a:p>
          <a:endParaRPr lang="pl-PL" sz="1200" b="1"/>
        </a:p>
      </dgm:t>
    </dgm:pt>
    <dgm:pt modelId="{E2E2D22C-0460-4C11-BD74-3A1BB4324564}">
      <dgm:prSet phldrT="[Tekst]" custT="1"/>
      <dgm:spPr>
        <a:gradFill flip="none" rotWithShape="0">
          <a:gsLst>
            <a:gs pos="0">
              <a:srgbClr val="FFFF00">
                <a:shade val="30000"/>
                <a:satMod val="115000"/>
              </a:srgbClr>
            </a:gs>
            <a:gs pos="50000">
              <a:srgbClr val="FFFF00">
                <a:shade val="67500"/>
                <a:satMod val="115000"/>
              </a:srgbClr>
            </a:gs>
            <a:gs pos="100000">
              <a:srgbClr val="FFFF00">
                <a:shade val="100000"/>
                <a:satMod val="115000"/>
              </a:srgbClr>
            </a:gs>
          </a:gsLst>
          <a:path path="circle">
            <a:fillToRect t="100000" r="100000"/>
          </a:path>
          <a:tileRect l="-100000" b="-100000"/>
        </a:gra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endParaRPr lang="pl-PL" sz="1200" b="1" dirty="0">
            <a:solidFill>
              <a:schemeClr val="tx1"/>
            </a:solidFill>
          </a:endParaRPr>
        </a:p>
      </dgm:t>
    </dgm:pt>
    <dgm:pt modelId="{4FC6B1A7-BAAD-42A8-A731-D049AA8F84BD}" type="parTrans" cxnId="{775D57B1-73B3-400A-BA44-3D3D0C15B300}">
      <dgm:prSet/>
      <dgm:spPr/>
      <dgm:t>
        <a:bodyPr/>
        <a:lstStyle/>
        <a:p>
          <a:endParaRPr lang="pl-PL" sz="1200" b="1"/>
        </a:p>
      </dgm:t>
    </dgm:pt>
    <dgm:pt modelId="{32F72D11-43A1-4D12-8CE6-A7721F640996}" type="sibTrans" cxnId="{775D57B1-73B3-400A-BA44-3D3D0C15B300}">
      <dgm:prSet/>
      <dgm:spPr/>
      <dgm:t>
        <a:bodyPr/>
        <a:lstStyle/>
        <a:p>
          <a:endParaRPr lang="pl-PL" sz="1200" b="1"/>
        </a:p>
      </dgm:t>
    </dgm:pt>
    <dgm:pt modelId="{0553E918-F942-4A26-836E-1A2D05E564F2}">
      <dgm:prSet phldrT="[Tekst]" custT="1"/>
      <dgm:spPr>
        <a:gradFill flip="none" rotWithShape="0">
          <a:gsLst>
            <a:gs pos="0">
              <a:srgbClr val="FFFF00">
                <a:shade val="30000"/>
                <a:satMod val="115000"/>
              </a:srgbClr>
            </a:gs>
            <a:gs pos="50000">
              <a:srgbClr val="FFFF00">
                <a:shade val="67500"/>
                <a:satMod val="115000"/>
              </a:srgbClr>
            </a:gs>
            <a:gs pos="100000">
              <a:srgbClr val="FFFF00">
                <a:shade val="100000"/>
                <a:satMod val="115000"/>
              </a:srgbClr>
            </a:gs>
          </a:gsLst>
          <a:path path="circle">
            <a:fillToRect t="100000" r="100000"/>
          </a:path>
          <a:tileRect l="-100000" b="-100000"/>
        </a:gra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endParaRPr lang="pl-PL" sz="1200" b="1" dirty="0">
            <a:solidFill>
              <a:schemeClr val="tx1"/>
            </a:solidFill>
          </a:endParaRPr>
        </a:p>
      </dgm:t>
    </dgm:pt>
    <dgm:pt modelId="{569110B4-E875-4484-9734-120A226899D1}" type="parTrans" cxnId="{8C896C2D-5E03-4480-BC81-8480E4193DC5}">
      <dgm:prSet/>
      <dgm:spPr/>
      <dgm:t>
        <a:bodyPr/>
        <a:lstStyle/>
        <a:p>
          <a:endParaRPr lang="pl-PL" sz="1200" b="1"/>
        </a:p>
      </dgm:t>
    </dgm:pt>
    <dgm:pt modelId="{8DD9E9EF-D123-4074-AB3E-1A042579B5E8}" type="sibTrans" cxnId="{8C896C2D-5E03-4480-BC81-8480E4193DC5}">
      <dgm:prSet/>
      <dgm:spPr/>
      <dgm:t>
        <a:bodyPr/>
        <a:lstStyle/>
        <a:p>
          <a:endParaRPr lang="pl-PL" sz="1200" b="1"/>
        </a:p>
      </dgm:t>
    </dgm:pt>
    <dgm:pt modelId="{304C4F51-4860-4E8B-B224-4B70EDD70F9A}">
      <dgm:prSet phldrT="[Tekst]" custT="1"/>
      <dgm:spPr>
        <a:gradFill flip="none" rotWithShape="0">
          <a:gsLst>
            <a:gs pos="0">
              <a:srgbClr val="FFFF00">
                <a:shade val="30000"/>
                <a:satMod val="115000"/>
              </a:srgbClr>
            </a:gs>
            <a:gs pos="50000">
              <a:srgbClr val="FFFF00">
                <a:shade val="67500"/>
                <a:satMod val="115000"/>
              </a:srgbClr>
            </a:gs>
            <a:gs pos="100000">
              <a:srgbClr val="FFFF00">
                <a:shade val="100000"/>
                <a:satMod val="115000"/>
              </a:srgbClr>
            </a:gs>
          </a:gsLst>
          <a:path path="circle">
            <a:fillToRect t="100000" r="100000"/>
          </a:path>
          <a:tileRect l="-100000" b="-100000"/>
        </a:gra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endParaRPr lang="pl-PL" sz="1200" b="1" dirty="0">
            <a:solidFill>
              <a:schemeClr val="tx1"/>
            </a:solidFill>
          </a:endParaRPr>
        </a:p>
        <a:p>
          <a:pPr algn="ctr"/>
          <a:endParaRPr lang="pl-PL" sz="1200" b="1" dirty="0">
            <a:solidFill>
              <a:schemeClr val="tx1"/>
            </a:solidFill>
          </a:endParaRPr>
        </a:p>
        <a:p>
          <a:pPr algn="ctr"/>
          <a:endParaRPr lang="pl-PL" sz="1200" b="1" dirty="0">
            <a:solidFill>
              <a:schemeClr val="tx1"/>
            </a:solidFill>
          </a:endParaRPr>
        </a:p>
        <a:p>
          <a:pPr algn="ctr"/>
          <a:endParaRPr lang="pl-PL" sz="1200" b="1" dirty="0">
            <a:solidFill>
              <a:schemeClr val="tx1"/>
            </a:solidFill>
          </a:endParaRPr>
        </a:p>
        <a:p>
          <a:pPr algn="ctr"/>
          <a:r>
            <a:rPr lang="pl-PL" sz="1200" b="1" dirty="0">
              <a:solidFill>
                <a:schemeClr val="tx1"/>
              </a:solidFill>
            </a:rPr>
            <a:t>Powiat Oświęcimski</a:t>
          </a:r>
        </a:p>
        <a:p>
          <a:pPr algn="ctr"/>
          <a:endParaRPr lang="pl-PL" sz="1200" b="1" dirty="0">
            <a:solidFill>
              <a:schemeClr val="tx1"/>
            </a:solidFill>
          </a:endParaRPr>
        </a:p>
        <a:p>
          <a:pPr algn="ctr"/>
          <a:r>
            <a:rPr lang="pl-PL" sz="1200" b="1" dirty="0">
              <a:solidFill>
                <a:schemeClr val="tx1"/>
              </a:solidFill>
            </a:rPr>
            <a:t>4,9%</a:t>
          </a:r>
        </a:p>
      </dgm:t>
    </dgm:pt>
    <dgm:pt modelId="{CA98B523-CEEC-46B3-9A05-947D39B913FB}" type="parTrans" cxnId="{EEA8C007-59FA-47EA-9724-591CB655A9A9}">
      <dgm:prSet/>
      <dgm:spPr/>
      <dgm:t>
        <a:bodyPr/>
        <a:lstStyle/>
        <a:p>
          <a:endParaRPr lang="pl-PL" sz="1200" b="1"/>
        </a:p>
      </dgm:t>
    </dgm:pt>
    <dgm:pt modelId="{C19BD06E-4345-4960-B954-64B9A21E829C}" type="sibTrans" cxnId="{EEA8C007-59FA-47EA-9724-591CB655A9A9}">
      <dgm:prSet/>
      <dgm:spPr/>
      <dgm:t>
        <a:bodyPr/>
        <a:lstStyle/>
        <a:p>
          <a:endParaRPr lang="pl-PL" sz="1200" b="1"/>
        </a:p>
      </dgm:t>
    </dgm:pt>
    <dgm:pt modelId="{44201078-AA15-49C0-B87B-EA9FED2E46A7}">
      <dgm:prSet phldrT="[Tekst]" custT="1"/>
      <dgm:spPr>
        <a:gradFill flip="none" rotWithShape="0">
          <a:gsLst>
            <a:gs pos="0">
              <a:srgbClr val="FFFF00">
                <a:shade val="30000"/>
                <a:satMod val="115000"/>
              </a:srgbClr>
            </a:gs>
            <a:gs pos="50000">
              <a:srgbClr val="FFFF00">
                <a:shade val="67500"/>
                <a:satMod val="115000"/>
              </a:srgbClr>
            </a:gs>
            <a:gs pos="100000">
              <a:srgbClr val="FFFF00">
                <a:shade val="100000"/>
                <a:satMod val="115000"/>
              </a:srgbClr>
            </a:gs>
          </a:gsLst>
          <a:path path="circle">
            <a:fillToRect t="100000" r="100000"/>
          </a:path>
          <a:tileRect l="-100000" b="-100000"/>
        </a:gra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endParaRPr lang="pl-PL" sz="1200" b="1" dirty="0">
            <a:solidFill>
              <a:schemeClr val="tx1"/>
            </a:solidFill>
          </a:endParaRPr>
        </a:p>
      </dgm:t>
    </dgm:pt>
    <dgm:pt modelId="{C2802E5A-041B-4FE3-A1FA-4478063AB343}" type="parTrans" cxnId="{0B0C78E0-1F98-4B12-BE99-B175509BFC22}">
      <dgm:prSet/>
      <dgm:spPr/>
      <dgm:t>
        <a:bodyPr/>
        <a:lstStyle/>
        <a:p>
          <a:endParaRPr lang="pl-PL" sz="1200" b="1"/>
        </a:p>
      </dgm:t>
    </dgm:pt>
    <dgm:pt modelId="{582BFF67-CB33-42ED-8DDD-08C541195DE1}" type="sibTrans" cxnId="{0B0C78E0-1F98-4B12-BE99-B175509BFC22}">
      <dgm:prSet/>
      <dgm:spPr/>
      <dgm:t>
        <a:bodyPr/>
        <a:lstStyle/>
        <a:p>
          <a:endParaRPr lang="pl-PL" sz="1200" b="1"/>
        </a:p>
      </dgm:t>
    </dgm:pt>
    <dgm:pt modelId="{2324E9CC-CD28-4203-84BA-2E16A28A9030}" type="pres">
      <dgm:prSet presAssocID="{63FE04A2-3091-4C50-8A13-D7DD4277204E}" presName="Name0" presStyleCnt="0">
        <dgm:presLayoutVars>
          <dgm:dir/>
          <dgm:resizeHandles val="exact"/>
        </dgm:presLayoutVars>
      </dgm:prSet>
      <dgm:spPr/>
    </dgm:pt>
    <dgm:pt modelId="{90B8AD4E-F3AA-45D6-84E3-D86FCD482FB7}" type="pres">
      <dgm:prSet presAssocID="{7C177121-2601-4B76-8071-2BAC370C1840}" presName="node" presStyleLbl="node1" presStyleIdx="0" presStyleCnt="4">
        <dgm:presLayoutVars>
          <dgm:bulletEnabled val="1"/>
        </dgm:presLayoutVars>
      </dgm:prSet>
      <dgm:spPr/>
    </dgm:pt>
    <dgm:pt modelId="{564A777E-E6C3-40E3-BF9B-3992EC09A60A}" type="pres">
      <dgm:prSet presAssocID="{4CD912AB-505A-466A-9A03-6305B8FF1389}" presName="sibTrans" presStyleCnt="0"/>
      <dgm:spPr/>
    </dgm:pt>
    <dgm:pt modelId="{5C989F00-2828-4922-A204-28C29DBE5AA5}" type="pres">
      <dgm:prSet presAssocID="{D06A7F91-9CBB-4068-90D5-7A74FBD66C4D}" presName="node" presStyleLbl="node1" presStyleIdx="1" presStyleCnt="4">
        <dgm:presLayoutVars>
          <dgm:bulletEnabled val="1"/>
        </dgm:presLayoutVars>
      </dgm:prSet>
      <dgm:spPr/>
    </dgm:pt>
    <dgm:pt modelId="{89599C82-8387-4F10-BB3F-36A305D0DB47}" type="pres">
      <dgm:prSet presAssocID="{6DA38F78-4890-44ED-8F5A-CA345D62664E}" presName="sibTrans" presStyleCnt="0"/>
      <dgm:spPr/>
    </dgm:pt>
    <dgm:pt modelId="{9AA8C925-B829-4554-A709-743344828BB3}" type="pres">
      <dgm:prSet presAssocID="{C17D2350-0514-46B9-BCCC-E95152F063A2}" presName="node" presStyleLbl="node1" presStyleIdx="2" presStyleCnt="4">
        <dgm:presLayoutVars>
          <dgm:bulletEnabled val="1"/>
        </dgm:presLayoutVars>
      </dgm:prSet>
      <dgm:spPr/>
    </dgm:pt>
    <dgm:pt modelId="{A19EA406-D05A-4E80-B840-7203587C6413}" type="pres">
      <dgm:prSet presAssocID="{C7B42FA5-1182-42D5-99E2-9FE9817D8370}" presName="sibTrans" presStyleCnt="0"/>
      <dgm:spPr/>
    </dgm:pt>
    <dgm:pt modelId="{CF4712A0-591F-40DE-8C57-A2A07908D246}" type="pres">
      <dgm:prSet presAssocID="{304C4F51-4860-4E8B-B224-4B70EDD70F9A}" presName="node" presStyleLbl="node1" presStyleIdx="3" presStyleCnt="4">
        <dgm:presLayoutVars>
          <dgm:bulletEnabled val="1"/>
        </dgm:presLayoutVars>
      </dgm:prSet>
      <dgm:spPr/>
    </dgm:pt>
  </dgm:ptLst>
  <dgm:cxnLst>
    <dgm:cxn modelId="{6053F903-37B2-4190-A0BC-4E6003E629C0}" type="presOf" srcId="{63FE04A2-3091-4C50-8A13-D7DD4277204E}" destId="{2324E9CC-CD28-4203-84BA-2E16A28A9030}" srcOrd="0" destOrd="0" presId="urn:microsoft.com/office/officeart/2005/8/layout/hList6"/>
    <dgm:cxn modelId="{402DF605-3747-4717-8D61-95E3B15C5DF1}" srcId="{63FE04A2-3091-4C50-8A13-D7DD4277204E}" destId="{7C177121-2601-4B76-8071-2BAC370C1840}" srcOrd="0" destOrd="0" parTransId="{ABEA1634-E0F5-4762-BC09-73E5AEEB9B2E}" sibTransId="{4CD912AB-505A-466A-9A03-6305B8FF1389}"/>
    <dgm:cxn modelId="{EEA8C007-59FA-47EA-9724-591CB655A9A9}" srcId="{63FE04A2-3091-4C50-8A13-D7DD4277204E}" destId="{304C4F51-4860-4E8B-B224-4B70EDD70F9A}" srcOrd="3" destOrd="0" parTransId="{CA98B523-CEEC-46B3-9A05-947D39B913FB}" sibTransId="{C19BD06E-4345-4960-B954-64B9A21E829C}"/>
    <dgm:cxn modelId="{C0CA0927-3034-4170-A44B-8B87D11D3A9C}" type="presOf" srcId="{D06A7F91-9CBB-4068-90D5-7A74FBD66C4D}" destId="{5C989F00-2828-4922-A204-28C29DBE5AA5}" srcOrd="0" destOrd="0" presId="urn:microsoft.com/office/officeart/2005/8/layout/hList6"/>
    <dgm:cxn modelId="{9280BD28-F6D4-4BD7-92D3-4D988E67C10A}" type="presOf" srcId="{304C4F51-4860-4E8B-B224-4B70EDD70F9A}" destId="{CF4712A0-591F-40DE-8C57-A2A07908D246}" srcOrd="0" destOrd="0" presId="urn:microsoft.com/office/officeart/2005/8/layout/hList6"/>
    <dgm:cxn modelId="{8C896C2D-5E03-4480-BC81-8480E4193DC5}" srcId="{C17D2350-0514-46B9-BCCC-E95152F063A2}" destId="{0553E918-F942-4A26-836E-1A2D05E564F2}" srcOrd="0" destOrd="0" parTransId="{569110B4-E875-4484-9734-120A226899D1}" sibTransId="{8DD9E9EF-D123-4074-AB3E-1A042579B5E8}"/>
    <dgm:cxn modelId="{0BE78130-EA42-4D02-8556-E74CB97D727A}" srcId="{63FE04A2-3091-4C50-8A13-D7DD4277204E}" destId="{D06A7F91-9CBB-4068-90D5-7A74FBD66C4D}" srcOrd="1" destOrd="0" parTransId="{CA0D44BB-50C1-4298-9F91-92F6E3214840}" sibTransId="{6DA38F78-4890-44ED-8F5A-CA345D62664E}"/>
    <dgm:cxn modelId="{E3DB4182-7E01-4E7B-A81F-536EE724742A}" type="presOf" srcId="{44201078-AA15-49C0-B87B-EA9FED2E46A7}" destId="{CF4712A0-591F-40DE-8C57-A2A07908D246}" srcOrd="0" destOrd="1" presId="urn:microsoft.com/office/officeart/2005/8/layout/hList6"/>
    <dgm:cxn modelId="{2B128183-D1FD-4C39-A55C-9F0BB1C1D180}" type="presOf" srcId="{0553E918-F942-4A26-836E-1A2D05E564F2}" destId="{9AA8C925-B829-4554-A709-743344828BB3}" srcOrd="0" destOrd="1" presId="urn:microsoft.com/office/officeart/2005/8/layout/hList6"/>
    <dgm:cxn modelId="{15283AA2-5DC3-472D-862C-71CD7A9CA074}" type="presOf" srcId="{E2E2D22C-0460-4C11-BD74-3A1BB4324564}" destId="{5C989F00-2828-4922-A204-28C29DBE5AA5}" srcOrd="0" destOrd="1" presId="urn:microsoft.com/office/officeart/2005/8/layout/hList6"/>
    <dgm:cxn modelId="{775D57B1-73B3-400A-BA44-3D3D0C15B300}" srcId="{D06A7F91-9CBB-4068-90D5-7A74FBD66C4D}" destId="{E2E2D22C-0460-4C11-BD74-3A1BB4324564}" srcOrd="0" destOrd="0" parTransId="{4FC6B1A7-BAAD-42A8-A731-D049AA8F84BD}" sibTransId="{32F72D11-43A1-4D12-8CE6-A7721F640996}"/>
    <dgm:cxn modelId="{62ECBFB5-1799-4679-A612-4F41CE85F197}" srcId="{63FE04A2-3091-4C50-8A13-D7DD4277204E}" destId="{C17D2350-0514-46B9-BCCC-E95152F063A2}" srcOrd="2" destOrd="0" parTransId="{E19B0686-11A2-4023-AE7C-313270B34167}" sibTransId="{C7B42FA5-1182-42D5-99E2-9FE9817D8370}"/>
    <dgm:cxn modelId="{1DFB87C5-F971-4C4C-ABB3-0541185B7A4A}" type="presOf" srcId="{A83C6643-1BA4-433C-BD02-01CB9BF1017E}" destId="{90B8AD4E-F3AA-45D6-84E3-D86FCD482FB7}" srcOrd="0" destOrd="1" presId="urn:microsoft.com/office/officeart/2005/8/layout/hList6"/>
    <dgm:cxn modelId="{E576FDC8-0FF1-4BF9-89A3-9BB0909EC97E}" srcId="{7C177121-2601-4B76-8071-2BAC370C1840}" destId="{A83C6643-1BA4-433C-BD02-01CB9BF1017E}" srcOrd="0" destOrd="0" parTransId="{BE3423D3-2842-4D20-AF31-66FE79D92950}" sibTransId="{CEA38361-F199-42F6-92CA-D2684FBF09B1}"/>
    <dgm:cxn modelId="{59D42DD4-BE7A-46DA-BFFD-0AD07342071A}" type="presOf" srcId="{C17D2350-0514-46B9-BCCC-E95152F063A2}" destId="{9AA8C925-B829-4554-A709-743344828BB3}" srcOrd="0" destOrd="0" presId="urn:microsoft.com/office/officeart/2005/8/layout/hList6"/>
    <dgm:cxn modelId="{0B0C78E0-1F98-4B12-BE99-B175509BFC22}" srcId="{304C4F51-4860-4E8B-B224-4B70EDD70F9A}" destId="{44201078-AA15-49C0-B87B-EA9FED2E46A7}" srcOrd="0" destOrd="0" parTransId="{C2802E5A-041B-4FE3-A1FA-4478063AB343}" sibTransId="{582BFF67-CB33-42ED-8DDD-08C541195DE1}"/>
    <dgm:cxn modelId="{46C9C6EE-7F5B-451E-95D7-0DEAB539B3A8}" type="presOf" srcId="{7C177121-2601-4B76-8071-2BAC370C1840}" destId="{90B8AD4E-F3AA-45D6-84E3-D86FCD482FB7}" srcOrd="0" destOrd="0" presId="urn:microsoft.com/office/officeart/2005/8/layout/hList6"/>
    <dgm:cxn modelId="{4675F257-8890-41C6-9278-51824E7D19F5}" type="presParOf" srcId="{2324E9CC-CD28-4203-84BA-2E16A28A9030}" destId="{90B8AD4E-F3AA-45D6-84E3-D86FCD482FB7}" srcOrd="0" destOrd="0" presId="urn:microsoft.com/office/officeart/2005/8/layout/hList6"/>
    <dgm:cxn modelId="{DB784D75-3E6D-4B5C-8CD5-A410827C518C}" type="presParOf" srcId="{2324E9CC-CD28-4203-84BA-2E16A28A9030}" destId="{564A777E-E6C3-40E3-BF9B-3992EC09A60A}" srcOrd="1" destOrd="0" presId="urn:microsoft.com/office/officeart/2005/8/layout/hList6"/>
    <dgm:cxn modelId="{DAE17B09-9ED0-4AC8-9F49-243B363A747B}" type="presParOf" srcId="{2324E9CC-CD28-4203-84BA-2E16A28A9030}" destId="{5C989F00-2828-4922-A204-28C29DBE5AA5}" srcOrd="2" destOrd="0" presId="urn:microsoft.com/office/officeart/2005/8/layout/hList6"/>
    <dgm:cxn modelId="{5262CD8D-276F-4540-8DCE-E4E77E903BD8}" type="presParOf" srcId="{2324E9CC-CD28-4203-84BA-2E16A28A9030}" destId="{89599C82-8387-4F10-BB3F-36A305D0DB47}" srcOrd="3" destOrd="0" presId="urn:microsoft.com/office/officeart/2005/8/layout/hList6"/>
    <dgm:cxn modelId="{944284F7-1EC4-4A39-A0E2-3E0C4BBD4F0A}" type="presParOf" srcId="{2324E9CC-CD28-4203-84BA-2E16A28A9030}" destId="{9AA8C925-B829-4554-A709-743344828BB3}" srcOrd="4" destOrd="0" presId="urn:microsoft.com/office/officeart/2005/8/layout/hList6"/>
    <dgm:cxn modelId="{0BAB8000-AD58-4C2F-B6A7-338F34EAFF44}" type="presParOf" srcId="{2324E9CC-CD28-4203-84BA-2E16A28A9030}" destId="{A19EA406-D05A-4E80-B840-7203587C6413}" srcOrd="5" destOrd="0" presId="urn:microsoft.com/office/officeart/2005/8/layout/hList6"/>
    <dgm:cxn modelId="{DA8CEF41-46D5-477F-868C-EF5F016E4927}" type="presParOf" srcId="{2324E9CC-CD28-4203-84BA-2E16A28A9030}" destId="{CF4712A0-591F-40DE-8C57-A2A07908D246}" srcOrd="6" destOrd="0" presId="urn:microsoft.com/office/officeart/2005/8/layout/hList6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B8AD4E-F3AA-45D6-84E3-D86FCD482FB7}">
      <dsp:nvSpPr>
        <dsp:cNvPr id="0" name=""/>
        <dsp:cNvSpPr/>
      </dsp:nvSpPr>
      <dsp:spPr>
        <a:xfrm rot="16200000">
          <a:off x="-1309671" y="1311141"/>
          <a:ext cx="4064427" cy="1442144"/>
        </a:xfrm>
        <a:prstGeom prst="flowChartManualOperation">
          <a:avLst/>
        </a:prstGeom>
        <a:gradFill flip="none" rotWithShape="0">
          <a:gsLst>
            <a:gs pos="0">
              <a:srgbClr val="FFFF00">
                <a:shade val="30000"/>
                <a:satMod val="115000"/>
              </a:srgbClr>
            </a:gs>
            <a:gs pos="50000">
              <a:srgbClr val="FFFF00">
                <a:shade val="67500"/>
                <a:satMod val="115000"/>
              </a:srgbClr>
            </a:gs>
            <a:gs pos="100000">
              <a:srgbClr val="FFFF00">
                <a:shade val="100000"/>
                <a:satMod val="115000"/>
              </a:srgbClr>
            </a:gs>
          </a:gsLst>
          <a:path path="circle">
            <a:fillToRect t="100000" r="100000"/>
          </a:path>
          <a:tileRect l="-100000" b="-100000"/>
        </a:gra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620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b="1" kern="1200" dirty="0">
            <a:solidFill>
              <a:schemeClr val="tx1"/>
            </a:solidFill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b="1" kern="1200" dirty="0">
            <a:solidFill>
              <a:schemeClr val="tx1"/>
            </a:solidFill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b="1" kern="1200" dirty="0">
            <a:solidFill>
              <a:schemeClr val="tx1"/>
            </a:solidFill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b="1" kern="1200" dirty="0">
            <a:solidFill>
              <a:schemeClr val="tx1"/>
            </a:solidFill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solidFill>
                <a:schemeClr val="tx1"/>
              </a:solidFill>
            </a:rPr>
            <a:t>Unia Europejska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b="1" kern="1200" dirty="0">
            <a:solidFill>
              <a:schemeClr val="tx1"/>
            </a:solidFill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b="1" kern="1200" dirty="0">
            <a:solidFill>
              <a:schemeClr val="tx1"/>
            </a:solidFill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solidFill>
                <a:schemeClr val="tx1"/>
              </a:solidFill>
            </a:rPr>
            <a:t>5,9 %</a:t>
          </a:r>
        </a:p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l-PL" sz="1200" b="1" kern="1200" dirty="0">
            <a:solidFill>
              <a:schemeClr val="tx1"/>
            </a:solidFill>
          </a:endParaRPr>
        </a:p>
      </dsp:txBody>
      <dsp:txXfrm rot="5400000">
        <a:off x="1470" y="812885"/>
        <a:ext cx="1442144" cy="2438657"/>
      </dsp:txXfrm>
    </dsp:sp>
    <dsp:sp modelId="{5C989F00-2828-4922-A204-28C29DBE5AA5}">
      <dsp:nvSpPr>
        <dsp:cNvPr id="0" name=""/>
        <dsp:cNvSpPr/>
      </dsp:nvSpPr>
      <dsp:spPr>
        <a:xfrm rot="16200000">
          <a:off x="240633" y="1311141"/>
          <a:ext cx="4064427" cy="1442144"/>
        </a:xfrm>
        <a:prstGeom prst="flowChartManualOperation">
          <a:avLst/>
        </a:prstGeom>
        <a:gradFill flip="none" rotWithShape="0">
          <a:gsLst>
            <a:gs pos="0">
              <a:srgbClr val="FFFF00">
                <a:shade val="30000"/>
                <a:satMod val="115000"/>
              </a:srgbClr>
            </a:gs>
            <a:gs pos="50000">
              <a:srgbClr val="FFFF00">
                <a:shade val="67500"/>
                <a:satMod val="115000"/>
              </a:srgbClr>
            </a:gs>
            <a:gs pos="100000">
              <a:srgbClr val="FFFF00">
                <a:shade val="100000"/>
                <a:satMod val="115000"/>
              </a:srgbClr>
            </a:gs>
          </a:gsLst>
          <a:path path="circle">
            <a:fillToRect t="100000" r="100000"/>
          </a:path>
          <a:tileRect l="-100000" b="-100000"/>
        </a:gra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620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b="1" kern="1200" dirty="0">
            <a:solidFill>
              <a:schemeClr val="tx1"/>
            </a:solidFill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b="1" kern="1200" dirty="0">
            <a:solidFill>
              <a:schemeClr val="tx1"/>
            </a:solidFill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b="1" kern="1200" dirty="0">
            <a:solidFill>
              <a:schemeClr val="tx1"/>
            </a:solidFill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b="1" kern="1200" dirty="0">
            <a:solidFill>
              <a:schemeClr val="tx1"/>
            </a:solidFill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solidFill>
                <a:schemeClr val="tx1"/>
              </a:solidFill>
            </a:rPr>
            <a:t>Polska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b="1" kern="1200" dirty="0">
            <a:solidFill>
              <a:schemeClr val="tx1"/>
            </a:solidFill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b="1" kern="1200" dirty="0">
            <a:solidFill>
              <a:schemeClr val="tx1"/>
            </a:solidFill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solidFill>
                <a:schemeClr val="tx1"/>
              </a:solidFill>
            </a:rPr>
            <a:t>5,0%</a:t>
          </a:r>
        </a:p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l-PL" sz="1200" b="1" kern="1200" dirty="0">
            <a:solidFill>
              <a:schemeClr val="tx1"/>
            </a:solidFill>
          </a:endParaRPr>
        </a:p>
      </dsp:txBody>
      <dsp:txXfrm rot="5400000">
        <a:off x="1551774" y="812885"/>
        <a:ext cx="1442144" cy="2438657"/>
      </dsp:txXfrm>
    </dsp:sp>
    <dsp:sp modelId="{9AA8C925-B829-4554-A709-743344828BB3}">
      <dsp:nvSpPr>
        <dsp:cNvPr id="0" name=""/>
        <dsp:cNvSpPr/>
      </dsp:nvSpPr>
      <dsp:spPr>
        <a:xfrm rot="16200000">
          <a:off x="1790939" y="1311141"/>
          <a:ext cx="4064427" cy="1442144"/>
        </a:xfrm>
        <a:prstGeom prst="flowChartManualOperation">
          <a:avLst/>
        </a:prstGeom>
        <a:gradFill flip="none" rotWithShape="0">
          <a:gsLst>
            <a:gs pos="0">
              <a:srgbClr val="FFFF00">
                <a:shade val="30000"/>
                <a:satMod val="115000"/>
              </a:srgbClr>
            </a:gs>
            <a:gs pos="50000">
              <a:srgbClr val="FFFF00">
                <a:shade val="67500"/>
                <a:satMod val="115000"/>
              </a:srgbClr>
            </a:gs>
            <a:gs pos="100000">
              <a:srgbClr val="FFFF00">
                <a:shade val="100000"/>
                <a:satMod val="115000"/>
              </a:srgbClr>
            </a:gs>
          </a:gsLst>
          <a:path path="circle">
            <a:fillToRect t="100000" r="100000"/>
          </a:path>
          <a:tileRect l="-100000" b="-100000"/>
        </a:gra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620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b="1" kern="1200" dirty="0">
            <a:solidFill>
              <a:schemeClr val="tx1"/>
            </a:solidFill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b="1" kern="1200" dirty="0">
            <a:solidFill>
              <a:schemeClr val="tx1"/>
            </a:solidFill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b="1" kern="1200" dirty="0">
            <a:solidFill>
              <a:schemeClr val="tx1"/>
            </a:solidFill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b="1" kern="1200" dirty="0">
            <a:solidFill>
              <a:schemeClr val="tx1"/>
            </a:solidFill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solidFill>
                <a:schemeClr val="tx1"/>
              </a:solidFill>
            </a:rPr>
            <a:t>Województwo Małopolskie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b="1" kern="1200" dirty="0">
            <a:solidFill>
              <a:schemeClr val="tx1"/>
            </a:solidFill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solidFill>
                <a:schemeClr val="tx1"/>
              </a:solidFill>
            </a:rPr>
            <a:t>4,1%</a:t>
          </a:r>
        </a:p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l-PL" sz="1200" b="1" kern="1200" dirty="0">
            <a:solidFill>
              <a:schemeClr val="tx1"/>
            </a:solidFill>
          </a:endParaRPr>
        </a:p>
      </dsp:txBody>
      <dsp:txXfrm rot="5400000">
        <a:off x="3102080" y="812885"/>
        <a:ext cx="1442144" cy="2438657"/>
      </dsp:txXfrm>
    </dsp:sp>
    <dsp:sp modelId="{CF4712A0-591F-40DE-8C57-A2A07908D246}">
      <dsp:nvSpPr>
        <dsp:cNvPr id="0" name=""/>
        <dsp:cNvSpPr/>
      </dsp:nvSpPr>
      <dsp:spPr>
        <a:xfrm rot="16200000">
          <a:off x="3341244" y="1311141"/>
          <a:ext cx="4064427" cy="1442144"/>
        </a:xfrm>
        <a:prstGeom prst="flowChartManualOperation">
          <a:avLst/>
        </a:prstGeom>
        <a:gradFill flip="none" rotWithShape="0">
          <a:gsLst>
            <a:gs pos="0">
              <a:srgbClr val="FFFF00">
                <a:shade val="30000"/>
                <a:satMod val="115000"/>
              </a:srgbClr>
            </a:gs>
            <a:gs pos="50000">
              <a:srgbClr val="FFFF00">
                <a:shade val="67500"/>
                <a:satMod val="115000"/>
              </a:srgbClr>
            </a:gs>
            <a:gs pos="100000">
              <a:srgbClr val="FFFF00">
                <a:shade val="100000"/>
                <a:satMod val="115000"/>
              </a:srgbClr>
            </a:gs>
          </a:gsLst>
          <a:path path="circle">
            <a:fillToRect t="100000" r="100000"/>
          </a:path>
          <a:tileRect l="-100000" b="-100000"/>
        </a:gra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620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b="1" kern="1200" dirty="0">
            <a:solidFill>
              <a:schemeClr val="tx1"/>
            </a:solidFill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b="1" kern="1200" dirty="0">
            <a:solidFill>
              <a:schemeClr val="tx1"/>
            </a:solidFill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b="1" kern="1200" dirty="0">
            <a:solidFill>
              <a:schemeClr val="tx1"/>
            </a:solidFill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b="1" kern="1200" dirty="0">
            <a:solidFill>
              <a:schemeClr val="tx1"/>
            </a:solidFill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solidFill>
                <a:schemeClr val="tx1"/>
              </a:solidFill>
            </a:rPr>
            <a:t>Powiat Oświęcimski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b="1" kern="1200" dirty="0">
            <a:solidFill>
              <a:schemeClr val="tx1"/>
            </a:solidFill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solidFill>
                <a:schemeClr val="tx1"/>
              </a:solidFill>
            </a:rPr>
            <a:t>4,9%</a:t>
          </a:r>
        </a:p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l-PL" sz="1200" b="1" kern="1200" dirty="0">
            <a:solidFill>
              <a:schemeClr val="tx1"/>
            </a:solidFill>
          </a:endParaRPr>
        </a:p>
      </dsp:txBody>
      <dsp:txXfrm rot="5400000">
        <a:off x="4652385" y="812885"/>
        <a:ext cx="1442144" cy="24386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0.5251</cdr:x>
      <cdr:y>0.52172</cdr:y>
    </cdr:from>
    <cdr:to>
      <cdr:x>0.50965</cdr:x>
      <cdr:y>0.31128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162008" y="5861687"/>
          <a:ext cx="72584" cy="19364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wrap="none" lIns="18288" tIns="22860" rIns="18288" bIns="22860" anchor="ctr" upright="1">
          <a:spAutoFit/>
        </a:bodyPr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pl-PL" sz="1000" b="1" i="0" strike="noStrike">
              <a:solidFill>
                <a:srgbClr val="000000"/>
              </a:solidFill>
              <a:latin typeface="Arial"/>
              <a:cs typeface="Arial"/>
            </a:rPr>
            <a:t> </a:t>
          </a:r>
        </a:p>
      </cdr:txBody>
    </cdr:sp>
  </cdr:relSizeAnchor>
  <cdr:relSizeAnchor xmlns:cdr="http://schemas.openxmlformats.org/drawingml/2006/chartDrawing">
    <cdr:from>
      <cdr:x>0.53327</cdr:x>
      <cdr:y>0.49078</cdr:y>
    </cdr:from>
    <cdr:to>
      <cdr:x>0.51757</cdr:x>
      <cdr:y>0.28059</cdr:y>
    </cdr:to>
    <cdr:sp macro="" textlink="">
      <cdr:nvSpPr>
        <cdr:cNvPr id="1026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221800" y="5535094"/>
          <a:ext cx="72584" cy="19364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wrap="none" lIns="18288" tIns="22860" rIns="18288" bIns="22860" anchor="ctr" upright="1">
          <a:spAutoFit/>
        </a:bodyPr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pl-PL" sz="1000" b="1" i="0" strike="noStrike">
              <a:solidFill>
                <a:srgbClr val="000000"/>
              </a:solidFill>
              <a:latin typeface="Arial"/>
              <a:cs typeface="Arial"/>
            </a:rPr>
            <a:t> 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32425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 dirty="0"/>
          </a:p>
        </p:txBody>
      </p:sp>
      <p:sp>
        <p:nvSpPr>
          <p:cNvPr id="8" name="Symbol zastępczy nagłówka 7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otatek 8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11" name="Symbol zastępczy daty 10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AE45600-4857-40C8-BF33-370430363D8E}" type="datetimeFigureOut">
              <a:rPr lang="pl-PL"/>
              <a:pPr>
                <a:defRPr/>
              </a:pPr>
              <a:t>2024-01-31</a:t>
            </a:fld>
            <a:endParaRPr lang="pl-PL" dirty="0"/>
          </a:p>
        </p:txBody>
      </p:sp>
      <p:sp>
        <p:nvSpPr>
          <p:cNvPr id="12" name="Symbol zastępczy numeru slajdu 11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F293780-CC3D-4398-9721-ECA7D89F343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13" name="Symbol zastępczy stopki 12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800193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17575" y="754063"/>
            <a:ext cx="4960938" cy="3722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9"/>
            <a:ext cx="5438050" cy="276999"/>
          </a:xfrm>
        </p:spPr>
        <p:txBody>
          <a:bodyPr>
            <a:spAutoFit/>
          </a:bodyPr>
          <a:lstStyle/>
          <a:p>
            <a:endParaRPr lang="x-non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F293780-CC3D-4398-9721-ECA7D89F3433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8435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F293780-CC3D-4398-9721-ECA7D89F3433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2797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F293780-CC3D-4398-9721-ECA7D89F3433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6836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F293780-CC3D-4398-9721-ECA7D89F3433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923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6D0A94-17D8-48CA-9F09-0B78CD23A7DF}" type="datetimeFigureOut">
              <a:rPr lang="pl-PL" smtClean="0"/>
              <a:pPr>
                <a:defRPr/>
              </a:pPr>
              <a:t>2024-01-31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E79EA8-843F-4390-B3D6-1E90DC3113A8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7457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816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13704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9620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535454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6264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546788-5FD3-47CE-938C-43974E744254}" type="datetimeFigureOut">
              <a:rPr lang="pl-PL" smtClean="0"/>
              <a:pPr>
                <a:defRPr/>
              </a:pPr>
              <a:t>2024-01-31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A175F-110A-41C2-AF76-2B766EFA3785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92138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8BDC67-45FE-4E5B-97AB-288FE32496C5}" type="datetimeFigureOut">
              <a:rPr lang="pl-PL" smtClean="0"/>
              <a:pPr>
                <a:defRPr/>
              </a:pPr>
              <a:t>2024-01-31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B6F5E4-D244-4D69-A0B6-1B266E4A7248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44880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AAC7C9-7C6A-4B2A-812E-3B04DFA10A27}" type="datetimeFigureOut">
              <a:rPr lang="pl-PL" smtClean="0"/>
              <a:pPr>
                <a:defRPr/>
              </a:pPr>
              <a:t>2024-01-31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3907AF-0925-441C-B89C-682642F17709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4938136"/>
      </p:ext>
    </p:extLst>
  </p:cSld>
  <p:clrMapOvr>
    <a:masterClrMapping/>
  </p:clrMapOvr>
  <p:transition spd="med"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161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9F9EB6-40C2-4488-A0A1-01045A3126EE}" type="datetimeFigureOut">
              <a:rPr lang="pl-PL" smtClean="0"/>
              <a:pPr>
                <a:defRPr/>
              </a:pPr>
              <a:t>2024-01-31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BC2BE0-3039-47D4-851B-F3DE4EDE7FC5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2205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1797FD-F255-4CD9-8A16-F4340FBDBB49}" type="datetimeFigureOut">
              <a:rPr lang="pl-PL" smtClean="0"/>
              <a:pPr>
                <a:defRPr/>
              </a:pPr>
              <a:t>2024-01-31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3F9310-CCE2-469F-8A21-805E273097B6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2576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B9E569-7B7F-4E53-B2CE-A709E0506BA0}" type="datetimeFigureOut">
              <a:rPr lang="pl-PL" smtClean="0"/>
              <a:pPr>
                <a:defRPr/>
              </a:pPr>
              <a:t>2024-01-31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410B77-09C2-44F8-856D-7C8192A16A25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7459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0EA1D3-058E-450E-A3BD-BD58E6D91AB9}" type="datetimeFigureOut">
              <a:rPr lang="pl-PL" smtClean="0"/>
              <a:pPr>
                <a:defRPr/>
              </a:pPr>
              <a:t>2024-01-31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B5F502-6D3D-4A3D-9340-A73863A15FCB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5163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BD2F5F-F537-4FD2-BD36-8502F94AABE5}" type="datetimeFigureOut">
              <a:rPr lang="pl-PL" smtClean="0"/>
              <a:pPr>
                <a:defRPr/>
              </a:pPr>
              <a:t>2024-01-31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A708FF-2EAF-44CB-B512-7ED960366E4E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3009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98ED82-59D6-49C0-8876-5FA360805D33}" type="datetimeFigureOut">
              <a:rPr lang="pl-PL" smtClean="0"/>
              <a:pPr>
                <a:defRPr/>
              </a:pPr>
              <a:t>2024-01-31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41766A-31E4-4CCB-A901-F0DF995162A7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5361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089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0" r:id="rId1"/>
    <p:sldLayoutId id="2147484031" r:id="rId2"/>
    <p:sldLayoutId id="2147484032" r:id="rId3"/>
    <p:sldLayoutId id="2147484033" r:id="rId4"/>
    <p:sldLayoutId id="2147484034" r:id="rId5"/>
    <p:sldLayoutId id="2147484035" r:id="rId6"/>
    <p:sldLayoutId id="2147484036" r:id="rId7"/>
    <p:sldLayoutId id="2147484037" r:id="rId8"/>
    <p:sldLayoutId id="2147484038" r:id="rId9"/>
    <p:sldLayoutId id="2147484039" r:id="rId10"/>
    <p:sldLayoutId id="2147484040" r:id="rId11"/>
    <p:sldLayoutId id="2147484041" r:id="rId12"/>
    <p:sldLayoutId id="2147484042" r:id="rId13"/>
    <p:sldLayoutId id="2147484043" r:id="rId14"/>
    <p:sldLayoutId id="2147484044" r:id="rId15"/>
    <p:sldLayoutId id="2147484045" r:id="rId16"/>
    <p:sldLayoutId id="2147484016" r:id="rId17"/>
    <p:sldLayoutId id="2147484028" r:id="rId18"/>
  </p:sldLayoutIdLst>
  <p:transition spd="med">
    <p:cut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4.png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3.gif"/><Relationship Id="rId4" Type="http://schemas.openxmlformats.org/officeDocument/2006/relationships/diagramLayout" Target="../diagrams/layout1.xml"/><Relationship Id="rId9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.xls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938997110"/>
              </p:ext>
            </p:extLst>
          </p:nvPr>
        </p:nvGraphicFramePr>
        <p:xfrm>
          <a:off x="1524000" y="1396786"/>
          <a:ext cx="6096000" cy="40644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Obraz 5" descr="UE_EFS_rgb-1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907704" y="2318486"/>
            <a:ext cx="692413" cy="457270"/>
          </a:xfrm>
          <a:prstGeom prst="rect">
            <a:avLst/>
          </a:prstGeom>
        </p:spPr>
      </p:pic>
      <p:pic>
        <p:nvPicPr>
          <p:cNvPr id="7" name="Obraz 6" descr="znak_barw_rp_poziom_szara_ramka_rgb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463599" y="2302688"/>
            <a:ext cx="718492" cy="485614"/>
          </a:xfrm>
          <a:prstGeom prst="rect">
            <a:avLst/>
          </a:prstGeom>
        </p:spPr>
      </p:pic>
      <p:pic>
        <p:nvPicPr>
          <p:cNvPr id="9" name="Obraz 8" descr="flaga.gif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531524" y="2318486"/>
            <a:ext cx="783810" cy="457270"/>
          </a:xfrm>
          <a:prstGeom prst="rect">
            <a:avLst/>
          </a:prstGeom>
        </p:spPr>
      </p:pic>
      <p:pic>
        <p:nvPicPr>
          <p:cNvPr id="10" name="Obraz 9" descr="flaga WM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4966340" y="2318486"/>
            <a:ext cx="783811" cy="539319"/>
          </a:xfrm>
          <a:prstGeom prst="rect">
            <a:avLst/>
          </a:prstGeom>
        </p:spPr>
      </p:pic>
      <p:sp>
        <p:nvSpPr>
          <p:cNvPr id="11" name="pole tekstowe 10"/>
          <p:cNvSpPr txBox="1"/>
          <p:nvPr/>
        </p:nvSpPr>
        <p:spPr>
          <a:xfrm>
            <a:off x="587633" y="554728"/>
            <a:ext cx="7511288" cy="360755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pPr algn="ctr"/>
            <a:r>
              <a:rPr lang="pl-PL" b="1" dirty="0"/>
              <a:t>Stopa bezrobocia według stanu na 30.11.2023r.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>
            <a:extLst>
              <a:ext uri="{FF2B5EF4-FFF2-40B4-BE49-F238E27FC236}">
                <a16:creationId xmlns:a16="http://schemas.microsoft.com/office/drawing/2014/main" id="{C5EAC320-A652-4CCF-84B5-75A6EC10F4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175" y="1072438"/>
            <a:ext cx="87137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pl-PL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Stopa bezrobocia  w poszczególnych miesiącach 2023r.</a:t>
            </a:r>
            <a:endParaRPr kumimoji="0" lang="pl-PL" altLang="pl-PL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Times New Roman" pitchFamily="18" charset="0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9495D13E-6A23-FEA2-919A-0539C5B7A6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299" y="2204864"/>
            <a:ext cx="7846232" cy="3889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82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ytuł 1"/>
          <p:cNvSpPr>
            <a:spLocks noGrp="1"/>
          </p:cNvSpPr>
          <p:nvPr>
            <p:ph type="title"/>
          </p:nvPr>
        </p:nvSpPr>
        <p:spPr>
          <a:xfrm>
            <a:off x="-519470" y="620688"/>
            <a:ext cx="10153127" cy="574523"/>
          </a:xfrm>
        </p:spPr>
        <p:txBody>
          <a:bodyPr rtlCol="0" anchor="t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altLang="pl-PL" sz="2000" b="1" dirty="0">
                <a:solidFill>
                  <a:schemeClr val="tx1"/>
                </a:solidFill>
                <a:ea typeface="+mn-ea"/>
                <a:cs typeface="Times New Roman" panose="02020603050405020304" pitchFamily="18" charset="0"/>
              </a:rPr>
              <a:t>Liczba</a:t>
            </a:r>
            <a:r>
              <a:rPr lang="pl-PL" altLang="pl-PL" b="1" dirty="0">
                <a:solidFill>
                  <a:schemeClr val="tx1"/>
                </a:solidFill>
              </a:rPr>
              <a:t> </a:t>
            </a:r>
            <a:r>
              <a:rPr lang="pl-PL" altLang="pl-PL" sz="2000" b="1" dirty="0">
                <a:solidFill>
                  <a:schemeClr val="tx1"/>
                </a:solidFill>
                <a:ea typeface="+mn-ea"/>
                <a:cs typeface="Times New Roman" panose="02020603050405020304" pitchFamily="18" charset="0"/>
              </a:rPr>
              <a:t>osób bezrobotnych w poszczególnych miesiącach </a:t>
            </a:r>
            <a:r>
              <a:rPr lang="pl-PL" altLang="pl-PL" sz="20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2023r.</a:t>
            </a:r>
            <a:br>
              <a:rPr lang="pl-PL" altLang="pl-PL" sz="20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</a:br>
            <a:endParaRPr lang="pl-PL" altLang="pl-PL" sz="2000" b="1" dirty="0">
              <a:solidFill>
                <a:schemeClr val="tx1"/>
              </a:solidFill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8195" name="Object 113"/>
          <p:cNvGraphicFramePr>
            <a:graphicFrameLocks noChangeAspect="1"/>
          </p:cNvGraphicFramePr>
          <p:nvPr/>
        </p:nvGraphicFramePr>
        <p:xfrm>
          <a:off x="395288" y="1628799"/>
          <a:ext cx="8425184" cy="36724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7543979" imgH="1685928" progId="Excel.Sheet.8">
                  <p:embed followColorScheme="full"/>
                </p:oleObj>
              </mc:Choice>
              <mc:Fallback>
                <p:oleObj name="Worksheet" r:id="rId3" imgW="7543979" imgH="1685928" progId="Excel.Sheet.8">
                  <p:embed followColorScheme="full"/>
                  <p:pic>
                    <p:nvPicPr>
                      <p:cNvPr id="8195" name="Object 1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1628799"/>
                        <a:ext cx="8425184" cy="36724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ytuł 1"/>
          <p:cNvSpPr>
            <a:spLocks noGrp="1"/>
          </p:cNvSpPr>
          <p:nvPr>
            <p:ph type="title"/>
          </p:nvPr>
        </p:nvSpPr>
        <p:spPr>
          <a:xfrm>
            <a:off x="0" y="406205"/>
            <a:ext cx="9036496" cy="574523"/>
          </a:xfrm>
        </p:spPr>
        <p:txBody>
          <a:bodyPr rtlCol="0" anchor="t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altLang="pl-PL" sz="2000" b="1" dirty="0">
                <a:solidFill>
                  <a:schemeClr val="tx1"/>
                </a:solidFill>
                <a:ea typeface="+mn-ea"/>
                <a:cs typeface="Times New Roman" panose="02020603050405020304" pitchFamily="18" charset="0"/>
              </a:rPr>
              <a:t>Liczba</a:t>
            </a:r>
            <a:r>
              <a:rPr lang="pl-PL" altLang="pl-PL" sz="2000" b="1" dirty="0">
                <a:solidFill>
                  <a:schemeClr val="tx1"/>
                </a:solidFill>
              </a:rPr>
              <a:t> </a:t>
            </a:r>
            <a:r>
              <a:rPr lang="pl-PL" altLang="pl-PL" sz="2000" b="1" dirty="0">
                <a:solidFill>
                  <a:schemeClr val="tx1"/>
                </a:solidFill>
                <a:ea typeface="+mn-ea"/>
                <a:cs typeface="Times New Roman" panose="02020603050405020304" pitchFamily="18" charset="0"/>
              </a:rPr>
              <a:t>osób bezrobotnych w poszczególnych miesiącach</a:t>
            </a:r>
            <a:r>
              <a:rPr lang="pl-PL" altLang="pl-PL" sz="20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pl-PL" altLang="pl-PL" sz="2000" b="1" dirty="0">
                <a:solidFill>
                  <a:schemeClr val="tx1"/>
                </a:solidFill>
                <a:ea typeface="+mn-ea"/>
                <a:cs typeface="Times New Roman" panose="02020603050405020304" pitchFamily="18" charset="0"/>
              </a:rPr>
              <a:t>2023r.</a:t>
            </a:r>
          </a:p>
        </p:txBody>
      </p:sp>
      <p:graphicFrame>
        <p:nvGraphicFramePr>
          <p:cNvPr id="8195" name="Object 113"/>
          <p:cNvGraphicFramePr>
            <a:graphicFrameLocks noChangeAspect="1"/>
          </p:cNvGraphicFramePr>
          <p:nvPr/>
        </p:nvGraphicFramePr>
        <p:xfrm>
          <a:off x="323850" y="1620838"/>
          <a:ext cx="8929688" cy="542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10115416" imgH="5410358" progId="Excel.Sheet.8">
                  <p:embed followColorScheme="full"/>
                </p:oleObj>
              </mc:Choice>
              <mc:Fallback>
                <p:oleObj name="Worksheet" r:id="rId3" imgW="10115416" imgH="5410358" progId="Excel.Sheet.8">
                  <p:embed followColorScheme="full"/>
                  <p:pic>
                    <p:nvPicPr>
                      <p:cNvPr id="8195" name="Object 1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1620838"/>
                        <a:ext cx="8929688" cy="54244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85994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48438" y="260649"/>
            <a:ext cx="7886700" cy="1008112"/>
          </a:xfrm>
        </p:spPr>
        <p:txBody>
          <a:bodyPr/>
          <a:lstStyle/>
          <a:p>
            <a:pPr algn="ctr"/>
            <a:r>
              <a:rPr lang="pl-PL" altLang="pl-PL" sz="2000" b="1" dirty="0">
                <a:solidFill>
                  <a:schemeClr val="tx1"/>
                </a:solidFill>
                <a:ea typeface="+mn-ea"/>
                <a:cs typeface="Arial" panose="020B0604020202020204" pitchFamily="34" charset="0"/>
              </a:rPr>
              <a:t>Liczba zgłoszonych ofert pracy i miejsc aktywizacji zawodowej </a:t>
            </a:r>
            <a:br>
              <a:rPr lang="pl-PL" altLang="pl-PL" sz="2000" b="1" dirty="0">
                <a:solidFill>
                  <a:schemeClr val="tx1"/>
                </a:solidFill>
                <a:ea typeface="+mn-ea"/>
                <a:cs typeface="Arial" panose="020B0604020202020204" pitchFamily="34" charset="0"/>
              </a:rPr>
            </a:br>
            <a:r>
              <a:rPr lang="pl-PL" altLang="pl-PL" sz="2000" b="1" dirty="0">
                <a:solidFill>
                  <a:schemeClr val="tx1"/>
                </a:solidFill>
                <a:ea typeface="+mn-ea"/>
                <a:cs typeface="Arial" panose="020B0604020202020204" pitchFamily="34" charset="0"/>
              </a:rPr>
              <a:t>w poszczególnych miesiącach</a:t>
            </a:r>
            <a:r>
              <a:rPr lang="pl-PL" altLang="pl-PL" sz="2000" b="1" dirty="0">
                <a:solidFill>
                  <a:schemeClr val="tx1"/>
                </a:solidFill>
                <a:cs typeface="Times New Roman" panose="02020603050405020304" pitchFamily="18" charset="0"/>
              </a:rPr>
              <a:t> 2023r</a:t>
            </a:r>
            <a:endParaRPr lang="pl-PL" sz="2000" b="1" dirty="0">
              <a:solidFill>
                <a:schemeClr val="tx1"/>
              </a:solidFill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7" name="Obiekt 3"/>
          <p:cNvGraphicFramePr>
            <a:graphicFrameLocks noChangeAspect="1"/>
          </p:cNvGraphicFramePr>
          <p:nvPr/>
        </p:nvGraphicFramePr>
        <p:xfrm>
          <a:off x="0" y="1340768"/>
          <a:ext cx="9144000" cy="50559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4231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theme/theme1.xml><?xml version="1.0" encoding="utf-8"?>
<a:theme xmlns:a="http://schemas.openxmlformats.org/drawingml/2006/main" name="Faseta">
  <a:themeElements>
    <a:clrScheme name="Zielonożółty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15174</TotalTime>
  <Words>65</Words>
  <Application>Microsoft Office PowerPoint</Application>
  <PresentationFormat>Pokaz na ekranie (4:3)</PresentationFormat>
  <Paragraphs>41</Paragraphs>
  <Slides>5</Slides>
  <Notes>5</Notes>
  <HiddenSlides>0</HiddenSlides>
  <MMClips>0</MMClips>
  <ScaleCrop>false</ScaleCrop>
  <HeadingPairs>
    <vt:vector size="8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2" baseType="lpstr">
      <vt:lpstr>Arial</vt:lpstr>
      <vt:lpstr>Calibri</vt:lpstr>
      <vt:lpstr>Times New Roman</vt:lpstr>
      <vt:lpstr>Trebuchet MS</vt:lpstr>
      <vt:lpstr>Wingdings 3</vt:lpstr>
      <vt:lpstr>Faseta</vt:lpstr>
      <vt:lpstr>Worksheet</vt:lpstr>
      <vt:lpstr>Prezentacja programu PowerPoint</vt:lpstr>
      <vt:lpstr>Prezentacja programu PowerPoint</vt:lpstr>
      <vt:lpstr>Liczba osób bezrobotnych w poszczególnych miesiącach 2023r. </vt:lpstr>
      <vt:lpstr>Liczba osób bezrobotnych w poszczególnych miesiącach 2023r.</vt:lpstr>
      <vt:lpstr>Liczba zgłoszonych ofert pracy i miejsc aktywizacji zawodowej  w poszczególnych miesiącach 2023r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pok101</dc:creator>
  <cp:lastModifiedBy>raad</cp:lastModifiedBy>
  <cp:revision>1745</cp:revision>
  <cp:lastPrinted>2021-05-28T05:58:47Z</cp:lastPrinted>
  <dcterms:created xsi:type="dcterms:W3CDTF">2010-09-20T10:53:23Z</dcterms:created>
  <dcterms:modified xsi:type="dcterms:W3CDTF">2024-01-31T08:08:33Z</dcterms:modified>
</cp:coreProperties>
</file>