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11"/>
  </p:notesMasterIdLst>
  <p:handoutMasterIdLst>
    <p:handoutMasterId r:id="rId12"/>
  </p:handoutMasterIdLst>
  <p:sldIdLst>
    <p:sldId id="705" r:id="rId2"/>
    <p:sldId id="689" r:id="rId3"/>
    <p:sldId id="690" r:id="rId4"/>
    <p:sldId id="712" r:id="rId5"/>
    <p:sldId id="692" r:id="rId6"/>
    <p:sldId id="685" r:id="rId7"/>
    <p:sldId id="693" r:id="rId8"/>
    <p:sldId id="676" r:id="rId9"/>
    <p:sldId id="696" r:id="rId1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5"/>
    <a:srgbClr val="5B33CF"/>
    <a:srgbClr val="502DE5"/>
    <a:srgbClr val="467327"/>
    <a:srgbClr val="771C03"/>
    <a:srgbClr val="FFFF00"/>
    <a:srgbClr val="6CE43C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5E3EF-67EA-436B-97B2-0124C06EBD24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313" autoAdjust="0"/>
  </p:normalViewPr>
  <p:slideViewPr>
    <p:cSldViewPr snapToObjects="1">
      <p:cViewPr varScale="1">
        <p:scale>
          <a:sx n="104" d="100"/>
          <a:sy n="104" d="100"/>
        </p:scale>
        <p:origin x="1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5" d="100"/>
          <a:sy n="45" d="100"/>
        </p:scale>
        <p:origin x="-2796" y="-120"/>
      </p:cViewPr>
      <p:guideLst>
        <p:guide orient="horz" pos="3127"/>
        <p:guide pos="40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35555488440875E-2"/>
          <c:y val="3.46439595392279E-2"/>
          <c:w val="0.96232888902311831"/>
          <c:h val="0.50020893010674161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kraj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5672174504882444E-2"/>
                  <c:y val="-1.4261308698510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FC-4D23-BB4C-7C6C96A69B8F}"/>
                </c:ext>
              </c:extLst>
            </c:dLbl>
            <c:dLbl>
              <c:idx val="2"/>
              <c:layout>
                <c:manualLayout>
                  <c:x val="-2.7463769457714567E-2"/>
                  <c:y val="-6.10828883743217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FC-4D23-BB4C-7C6C96A69B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1">
                  <c:v>I/2021</c:v>
                </c:pt>
                <c:pt idx="2">
                  <c:v>II/2021</c:v>
                </c:pt>
                <c:pt idx="3">
                  <c:v>III/2021</c:v>
                </c:pt>
                <c:pt idx="4">
                  <c:v>IV/2021</c:v>
                </c:pt>
                <c:pt idx="5">
                  <c:v>V/2021</c:v>
                </c:pt>
                <c:pt idx="6">
                  <c:v>VI/2021</c:v>
                </c:pt>
                <c:pt idx="7">
                  <c:v>VII/2021</c:v>
                </c:pt>
                <c:pt idx="8">
                  <c:v>VIII/2021</c:v>
                </c:pt>
                <c:pt idx="9">
                  <c:v>IX/2021</c:v>
                </c:pt>
                <c:pt idx="10">
                  <c:v>X/2021</c:v>
                </c:pt>
                <c:pt idx="11">
                  <c:v>XI/2021</c:v>
                </c:pt>
                <c:pt idx="12">
                  <c:v>XII/2021</c:v>
                </c:pt>
                <c:pt idx="13">
                  <c:v>I/2022</c:v>
                </c:pt>
                <c:pt idx="14">
                  <c:v>II/2022</c:v>
                </c:pt>
                <c:pt idx="15">
                  <c:v>III/2022</c:v>
                </c:pt>
                <c:pt idx="16">
                  <c:v>IV/2022</c:v>
                </c:pt>
                <c:pt idx="17">
                  <c:v>V/2022</c:v>
                </c:pt>
                <c:pt idx="18">
                  <c:v>VI/2022</c:v>
                </c:pt>
                <c:pt idx="19">
                  <c:v>VII/2022</c:v>
                </c:pt>
              </c:strCache>
            </c:strRef>
          </c:cat>
          <c:val>
            <c:numRef>
              <c:f>Arkusz1!$B$2:$B$21</c:f>
              <c:numCache>
                <c:formatCode>General</c:formatCode>
                <c:ptCount val="20"/>
                <c:pt idx="1">
                  <c:v>6.5</c:v>
                </c:pt>
                <c:pt idx="2">
                  <c:v>6.5</c:v>
                </c:pt>
                <c:pt idx="3">
                  <c:v>6.4</c:v>
                </c:pt>
                <c:pt idx="4">
                  <c:v>6.3</c:v>
                </c:pt>
                <c:pt idx="5">
                  <c:v>6.1</c:v>
                </c:pt>
                <c:pt idx="6">
                  <c:v>5.9</c:v>
                </c:pt>
                <c:pt idx="7">
                  <c:v>5.8</c:v>
                </c:pt>
                <c:pt idx="8">
                  <c:v>5.8</c:v>
                </c:pt>
                <c:pt idx="9">
                  <c:v>5.6</c:v>
                </c:pt>
                <c:pt idx="10">
                  <c:v>5.5</c:v>
                </c:pt>
                <c:pt idx="11">
                  <c:v>5.4</c:v>
                </c:pt>
                <c:pt idx="12">
                  <c:v>5.4</c:v>
                </c:pt>
                <c:pt idx="13">
                  <c:v>5.5</c:v>
                </c:pt>
                <c:pt idx="14">
                  <c:v>5.5</c:v>
                </c:pt>
                <c:pt idx="15">
                  <c:v>5.4</c:v>
                </c:pt>
                <c:pt idx="16">
                  <c:v>5.2</c:v>
                </c:pt>
                <c:pt idx="17">
                  <c:v>5.0999999999999996</c:v>
                </c:pt>
                <c:pt idx="18">
                  <c:v>4.9000000000000004</c:v>
                </c:pt>
                <c:pt idx="19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FC-4D23-BB4C-7C6C96A69B8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województwo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2.7084773752215234E-2"/>
                  <c:y val="-5.3217516894258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9-47DC-9E05-D49861FEDA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1">
                  <c:v>I/2021</c:v>
                </c:pt>
                <c:pt idx="2">
                  <c:v>II/2021</c:v>
                </c:pt>
                <c:pt idx="3">
                  <c:v>III/2021</c:v>
                </c:pt>
                <c:pt idx="4">
                  <c:v>IV/2021</c:v>
                </c:pt>
                <c:pt idx="5">
                  <c:v>V/2021</c:v>
                </c:pt>
                <c:pt idx="6">
                  <c:v>VI/2021</c:v>
                </c:pt>
                <c:pt idx="7">
                  <c:v>VII/2021</c:v>
                </c:pt>
                <c:pt idx="8">
                  <c:v>VIII/2021</c:v>
                </c:pt>
                <c:pt idx="9">
                  <c:v>IX/2021</c:v>
                </c:pt>
                <c:pt idx="10">
                  <c:v>X/2021</c:v>
                </c:pt>
                <c:pt idx="11">
                  <c:v>XI/2021</c:v>
                </c:pt>
                <c:pt idx="12">
                  <c:v>XII/2021</c:v>
                </c:pt>
                <c:pt idx="13">
                  <c:v>I/2022</c:v>
                </c:pt>
                <c:pt idx="14">
                  <c:v>II/2022</c:v>
                </c:pt>
                <c:pt idx="15">
                  <c:v>III/2022</c:v>
                </c:pt>
                <c:pt idx="16">
                  <c:v>IV/2022</c:v>
                </c:pt>
                <c:pt idx="17">
                  <c:v>V/2022</c:v>
                </c:pt>
                <c:pt idx="18">
                  <c:v>VI/2022</c:v>
                </c:pt>
                <c:pt idx="19">
                  <c:v>VII/2022</c:v>
                </c:pt>
              </c:strCache>
            </c:strRef>
          </c:cat>
          <c:val>
            <c:numRef>
              <c:f>Arkusz1!$C$2:$C$21</c:f>
              <c:numCache>
                <c:formatCode>General</c:formatCode>
                <c:ptCount val="20"/>
                <c:pt idx="1">
                  <c:v>5.6</c:v>
                </c:pt>
                <c:pt idx="2">
                  <c:v>5.6</c:v>
                </c:pt>
                <c:pt idx="3">
                  <c:v>5.5</c:v>
                </c:pt>
                <c:pt idx="4">
                  <c:v>5.4</c:v>
                </c:pt>
                <c:pt idx="5">
                  <c:v>5.3</c:v>
                </c:pt>
                <c:pt idx="6">
                  <c:v>5.0999999999999996</c:v>
                </c:pt>
                <c:pt idx="7" formatCode="0.0">
                  <c:v>5</c:v>
                </c:pt>
                <c:pt idx="8">
                  <c:v>4.9000000000000004</c:v>
                </c:pt>
                <c:pt idx="9">
                  <c:v>4.8</c:v>
                </c:pt>
                <c:pt idx="10">
                  <c:v>4.5999999999999996</c:v>
                </c:pt>
                <c:pt idx="11">
                  <c:v>4.5999999999999996</c:v>
                </c:pt>
                <c:pt idx="12">
                  <c:v>4.5</c:v>
                </c:pt>
                <c:pt idx="13">
                  <c:v>4.5999999999999996</c:v>
                </c:pt>
                <c:pt idx="14">
                  <c:v>4.5999999999999996</c:v>
                </c:pt>
                <c:pt idx="15">
                  <c:v>4.5</c:v>
                </c:pt>
                <c:pt idx="16">
                  <c:v>4.4000000000000004</c:v>
                </c:pt>
                <c:pt idx="17">
                  <c:v>4.2</c:v>
                </c:pt>
                <c:pt idx="18">
                  <c:v>4.0999999999999996</c:v>
                </c:pt>
                <c:pt idx="19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FC-4D23-BB4C-7C6C96A69B8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powiat oświęcimski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9096818460500291E-2"/>
                  <c:y val="-2.885191748744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FC-4D23-BB4C-7C6C96A69B8F}"/>
                </c:ext>
              </c:extLst>
            </c:dLbl>
            <c:dLbl>
              <c:idx val="9"/>
              <c:layout>
                <c:manualLayout>
                  <c:x val="-2.7084773752215234E-2"/>
                  <c:y val="-6.0885746994295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49-47DC-9E05-D49861FEDA5D}"/>
                </c:ext>
              </c:extLst>
            </c:dLbl>
            <c:dLbl>
              <c:idx val="11"/>
              <c:layout>
                <c:manualLayout>
                  <c:x val="-9.9615414899963829E-3"/>
                  <c:y val="-9.5392782444462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4D-4F65-8939-B2533A8A549D}"/>
                </c:ext>
              </c:extLst>
            </c:dLbl>
            <c:dLbl>
              <c:idx val="12"/>
              <c:layout>
                <c:manualLayout>
                  <c:x val="3.1239786733500331E-4"/>
                  <c:y val="-1.8710481444090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4D-4F65-8939-B2533A8A549D}"/>
                </c:ext>
              </c:extLst>
            </c:dLbl>
            <c:dLbl>
              <c:idx val="13"/>
              <c:layout>
                <c:manualLayout>
                  <c:x val="-3.3934066657102822E-2"/>
                  <c:y val="-7.6222207194369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B1-4DA8-A03D-57A69A9F15F8}"/>
                </c:ext>
              </c:extLst>
            </c:dLbl>
            <c:dLbl>
              <c:idx val="14"/>
              <c:layout>
                <c:manualLayout>
                  <c:x val="-2.8797096978437131E-2"/>
                  <c:y val="-8.38904372944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B1-4DA8-A03D-57A69A9F15F8}"/>
                </c:ext>
              </c:extLst>
            </c:dLbl>
            <c:dLbl>
              <c:idx val="15"/>
              <c:layout>
                <c:manualLayout>
                  <c:x val="-2.8797096978437131E-2"/>
                  <c:y val="-6.4719862044313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B1-4DA8-A03D-57A69A9F15F8}"/>
                </c:ext>
              </c:extLst>
            </c:dLbl>
            <c:dLbl>
              <c:idx val="17"/>
              <c:layout>
                <c:manualLayout>
                  <c:x val="-2.7084773752215234E-2"/>
                  <c:y val="-8.7724552344425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A1-466A-9460-889E059A01DF}"/>
                </c:ext>
              </c:extLst>
            </c:dLbl>
            <c:dLbl>
              <c:idx val="18"/>
              <c:layout>
                <c:manualLayout>
                  <c:x val="-2.5372450525993462E-2"/>
                  <c:y val="-8.38904372944069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58503639832902E-2"/>
                      <c:h val="7.9596228438386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A1-466A-9460-889E059A01DF}"/>
                </c:ext>
              </c:extLst>
            </c:dLbl>
            <c:dLbl>
              <c:idx val="19"/>
              <c:layout>
                <c:manualLayout>
                  <c:x val="-2.0090000787399028E-2"/>
                  <c:y val="-9.1558667394444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A1-466A-9460-889E059A01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Arkusz1!$A$2:$A$21</c:f>
              <c:strCache>
                <c:ptCount val="20"/>
                <c:pt idx="1">
                  <c:v>I/2021</c:v>
                </c:pt>
                <c:pt idx="2">
                  <c:v>II/2021</c:v>
                </c:pt>
                <c:pt idx="3">
                  <c:v>III/2021</c:v>
                </c:pt>
                <c:pt idx="4">
                  <c:v>IV/2021</c:v>
                </c:pt>
                <c:pt idx="5">
                  <c:v>V/2021</c:v>
                </c:pt>
                <c:pt idx="6">
                  <c:v>VI/2021</c:v>
                </c:pt>
                <c:pt idx="7">
                  <c:v>VII/2021</c:v>
                </c:pt>
                <c:pt idx="8">
                  <c:v>VIII/2021</c:v>
                </c:pt>
                <c:pt idx="9">
                  <c:v>IX/2021</c:v>
                </c:pt>
                <c:pt idx="10">
                  <c:v>X/2021</c:v>
                </c:pt>
                <c:pt idx="11">
                  <c:v>XI/2021</c:v>
                </c:pt>
                <c:pt idx="12">
                  <c:v>XII/2021</c:v>
                </c:pt>
                <c:pt idx="13">
                  <c:v>I/2022</c:v>
                </c:pt>
                <c:pt idx="14">
                  <c:v>II/2022</c:v>
                </c:pt>
                <c:pt idx="15">
                  <c:v>III/2022</c:v>
                </c:pt>
                <c:pt idx="16">
                  <c:v>IV/2022</c:v>
                </c:pt>
                <c:pt idx="17">
                  <c:v>V/2022</c:v>
                </c:pt>
                <c:pt idx="18">
                  <c:v>VI/2022</c:v>
                </c:pt>
                <c:pt idx="19">
                  <c:v>VII/2022</c:v>
                </c:pt>
              </c:strCache>
            </c:strRef>
          </c:cat>
          <c:val>
            <c:numRef>
              <c:f>Arkusz1!$D$2:$D$21</c:f>
              <c:numCache>
                <c:formatCode>General</c:formatCode>
                <c:ptCount val="20"/>
                <c:pt idx="1">
                  <c:v>7.1</c:v>
                </c:pt>
                <c:pt idx="2">
                  <c:v>7.1</c:v>
                </c:pt>
                <c:pt idx="3">
                  <c:v>6.9</c:v>
                </c:pt>
                <c:pt idx="4">
                  <c:v>6.8</c:v>
                </c:pt>
                <c:pt idx="5">
                  <c:v>6.6</c:v>
                </c:pt>
                <c:pt idx="6">
                  <c:v>6.3</c:v>
                </c:pt>
                <c:pt idx="7">
                  <c:v>6.3</c:v>
                </c:pt>
                <c:pt idx="8">
                  <c:v>6.2</c:v>
                </c:pt>
                <c:pt idx="9" formatCode="0.0">
                  <c:v>6</c:v>
                </c:pt>
                <c:pt idx="10">
                  <c:v>5.8</c:v>
                </c:pt>
                <c:pt idx="11">
                  <c:v>5.6</c:v>
                </c:pt>
                <c:pt idx="12">
                  <c:v>5.5</c:v>
                </c:pt>
                <c:pt idx="13">
                  <c:v>5.8</c:v>
                </c:pt>
                <c:pt idx="14">
                  <c:v>5.7</c:v>
                </c:pt>
                <c:pt idx="15">
                  <c:v>5.6</c:v>
                </c:pt>
                <c:pt idx="16">
                  <c:v>5.6</c:v>
                </c:pt>
                <c:pt idx="17">
                  <c:v>5.4</c:v>
                </c:pt>
                <c:pt idx="18">
                  <c:v>5.0999999999999996</c:v>
                </c:pt>
                <c:pt idx="19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FC-4D23-BB4C-7C6C96A69B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228096"/>
        <c:axId val="98229632"/>
      </c:lineChart>
      <c:catAx>
        <c:axId val="9822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8229632"/>
        <c:crosses val="autoZero"/>
        <c:auto val="1"/>
        <c:lblAlgn val="ctr"/>
        <c:lblOffset val="100"/>
        <c:noMultiLvlLbl val="0"/>
      </c:catAx>
      <c:valAx>
        <c:axId val="98229632"/>
        <c:scaling>
          <c:orientation val="minMax"/>
          <c:min val="2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9822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33916181896014E-4"/>
          <c:y val="4.9881235154394479E-2"/>
          <c:w val="0.98908520813261158"/>
          <c:h val="0.793349168646080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Liczba zgłoszonych ofert pracy</c:v>
                </c:pt>
              </c:strCache>
            </c:strRef>
          </c:tx>
          <c:spPr>
            <a:gradFill>
              <a:gsLst>
                <a:gs pos="0">
                  <a:schemeClr val="accent5">
                    <a:tint val="77000"/>
                  </a:schemeClr>
                </a:gs>
                <a:gs pos="100000">
                  <a:schemeClr val="accent5">
                    <a:tint val="770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Sheet1!$B$1:$U$1</c:f>
              <c:strCache>
                <c:ptCount val="20"/>
                <c:pt idx="0">
                  <c:v>I.2021</c:v>
                </c:pt>
                <c:pt idx="1">
                  <c:v>II.2021</c:v>
                </c:pt>
                <c:pt idx="2">
                  <c:v>III.2021</c:v>
                </c:pt>
                <c:pt idx="3">
                  <c:v>IV.2021</c:v>
                </c:pt>
                <c:pt idx="4">
                  <c:v>V.2021</c:v>
                </c:pt>
                <c:pt idx="5">
                  <c:v>VI.2021</c:v>
                </c:pt>
                <c:pt idx="6">
                  <c:v>VII.2021</c:v>
                </c:pt>
                <c:pt idx="7">
                  <c:v>VIII.2021</c:v>
                </c:pt>
                <c:pt idx="8">
                  <c:v>IX.2021</c:v>
                </c:pt>
                <c:pt idx="9">
                  <c:v>X.2021</c:v>
                </c:pt>
                <c:pt idx="10">
                  <c:v>XI.2021</c:v>
                </c:pt>
                <c:pt idx="11">
                  <c:v>XII.2021</c:v>
                </c:pt>
                <c:pt idx="12">
                  <c:v>I.2022</c:v>
                </c:pt>
                <c:pt idx="13">
                  <c:v>II.2022</c:v>
                </c:pt>
                <c:pt idx="14">
                  <c:v>III.2022</c:v>
                </c:pt>
                <c:pt idx="15">
                  <c:v>IV.2022</c:v>
                </c:pt>
                <c:pt idx="16">
                  <c:v>V.2022</c:v>
                </c:pt>
                <c:pt idx="17">
                  <c:v>VI.2022</c:v>
                </c:pt>
                <c:pt idx="18">
                  <c:v>VII.2022</c:v>
                </c:pt>
                <c:pt idx="19">
                  <c:v>VIII.2022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178</c:v>
                </c:pt>
                <c:pt idx="1">
                  <c:v>309</c:v>
                </c:pt>
                <c:pt idx="2">
                  <c:v>463</c:v>
                </c:pt>
                <c:pt idx="3">
                  <c:v>313</c:v>
                </c:pt>
                <c:pt idx="4">
                  <c:v>236</c:v>
                </c:pt>
                <c:pt idx="5">
                  <c:v>356</c:v>
                </c:pt>
                <c:pt idx="6">
                  <c:v>274</c:v>
                </c:pt>
                <c:pt idx="7">
                  <c:v>355</c:v>
                </c:pt>
                <c:pt idx="8">
                  <c:v>376</c:v>
                </c:pt>
                <c:pt idx="9">
                  <c:v>274</c:v>
                </c:pt>
                <c:pt idx="10">
                  <c:v>211</c:v>
                </c:pt>
                <c:pt idx="11">
                  <c:v>282</c:v>
                </c:pt>
                <c:pt idx="12">
                  <c:v>171</c:v>
                </c:pt>
                <c:pt idx="13">
                  <c:v>419</c:v>
                </c:pt>
                <c:pt idx="14">
                  <c:v>444</c:v>
                </c:pt>
                <c:pt idx="15">
                  <c:v>317</c:v>
                </c:pt>
                <c:pt idx="16">
                  <c:v>192</c:v>
                </c:pt>
                <c:pt idx="17">
                  <c:v>318</c:v>
                </c:pt>
                <c:pt idx="18">
                  <c:v>235</c:v>
                </c:pt>
                <c:pt idx="19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2-4BB8-82FD-7F69AD2D17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4032000"/>
        <c:axId val="154033536"/>
      </c:barChart>
      <c:catAx>
        <c:axId val="1540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403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033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032000"/>
        <c:crosses val="autoZero"/>
        <c:crossBetween val="between"/>
        <c:majorUnit val="10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147059417635144E-2"/>
          <c:y val="3.1789044850323543E-2"/>
          <c:w val="0.59117792677190939"/>
          <c:h val="0.929891615549109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do 30 roku życia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127149906853271E-3"/>
                  <c:y val="-7.66823010003720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1-45BD-9114-21F76E8621E6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 tym do 25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045797407249838E-2"/>
                  <c:y val="-5.1121534000247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Arkusz1!$B$3</c:f>
              <c:numCache>
                <c:formatCode>General</c:formatCode>
                <c:ptCount val="1"/>
                <c:pt idx="0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71-45BD-9114-21F76E8621E6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długotrwale bezrobotne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814834155799498E-3"/>
                  <c:y val="-1.7892536900086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Arkusz1!$B$4</c:f>
              <c:numCache>
                <c:formatCode>General</c:formatCode>
                <c:ptCount val="1"/>
                <c:pt idx="0">
                  <c:v>1462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71-45BD-9114-21F76E8621E6}"/>
            </c:ext>
          </c:extLst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powyżej 50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37517683815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Arkusz1!$B$5</c:f>
              <c:numCache>
                <c:formatCode>General</c:formatCode>
                <c:ptCount val="1"/>
                <c:pt idx="0">
                  <c:v>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71-45BD-9114-21F76E8621E6}"/>
            </c:ext>
          </c:extLst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korzystające ze świadczeń z pomocy społecznej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58880778588812E-3"/>
                  <c:y val="-9.0702947845805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Arkusz1!$B$6</c:f>
              <c:numCache>
                <c:formatCode>General</c:formatCode>
                <c:ptCount val="1"/>
                <c:pt idx="0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71-45BD-9114-21F76E8621E6}"/>
            </c:ext>
          </c:extLst>
        </c:ser>
        <c:ser>
          <c:idx val="5"/>
          <c:order val="5"/>
          <c:tx>
            <c:strRef>
              <c:f>Arkusz1!$A$7</c:f>
              <c:strCache>
                <c:ptCount val="1"/>
                <c:pt idx="0">
                  <c:v>posiadające dziecko do 6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2331081625632E-2"/>
                  <c:y val="-5.1121534000248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Arkusz1!$B$7</c:f>
              <c:numCache>
                <c:formatCode>General</c:formatCode>
                <c:ptCount val="1"/>
                <c:pt idx="0">
                  <c:v>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71-45BD-9114-21F76E8621E6}"/>
            </c:ext>
          </c:extLst>
        </c:ser>
        <c:ser>
          <c:idx val="6"/>
          <c:order val="6"/>
          <c:tx>
            <c:strRef>
              <c:f>Arkusz1!$A$8</c:f>
              <c:strCache>
                <c:ptCount val="1"/>
                <c:pt idx="0">
                  <c:v>posiadające dziecko niepełnosprawne do 18 r.ż   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105958255710834E-3"/>
                  <c:y val="-2.0448613600099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Arkusz1!$B$8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71-45BD-9114-21F76E8621E6}"/>
            </c:ext>
          </c:extLst>
        </c:ser>
        <c:ser>
          <c:idx val="7"/>
          <c:order val="7"/>
          <c:tx>
            <c:strRef>
              <c:f>Arkusz1!$A$9</c:f>
              <c:strCache>
                <c:ptCount val="1"/>
                <c:pt idx="0">
                  <c:v>niepełnosprawni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105958255710834E-3"/>
                  <c:y val="-5.1121534000247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71-45BD-9114-21F76E862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Arkusz1!$B$9</c:f>
              <c:numCache>
                <c:formatCode>General</c:formatCode>
                <c:ptCount val="1"/>
                <c:pt idx="0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571-45BD-9114-21F76E862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9745024"/>
        <c:axId val="169783680"/>
        <c:axId val="0"/>
      </c:bar3DChart>
      <c:catAx>
        <c:axId val="169745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9783680"/>
        <c:crosses val="autoZero"/>
        <c:auto val="1"/>
        <c:lblAlgn val="ctr"/>
        <c:lblOffset val="100"/>
        <c:noMultiLvlLbl val="0"/>
      </c:catAx>
      <c:valAx>
        <c:axId val="169783680"/>
        <c:scaling>
          <c:orientation val="minMax"/>
          <c:max val="1500"/>
          <c:min val="2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6974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01250126090821"/>
          <c:y val="0"/>
          <c:w val="0.33358288472998177"/>
          <c:h val="1"/>
        </c:manualLayout>
      </c:layout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147059417635102E-2"/>
          <c:y val="3.178904485032346E-2"/>
          <c:w val="0.59117792677191117"/>
          <c:h val="0.929891615549106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do 30 roku życia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127149906852855E-3"/>
                  <c:y val="-7.66823010003719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70-41DD-B3D2-0352A5F1EF5D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 tym do 25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045797407249838E-2"/>
                  <c:y val="-5.1121534000247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Arkusz1!$B$3</c:f>
              <c:numCache>
                <c:formatCode>General</c:formatCode>
                <c:ptCount val="1"/>
                <c:pt idx="0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70-41DD-B3D2-0352A5F1EF5D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długotrwale bezrobotne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814834155799472E-3"/>
                  <c:y val="-1.7892536900086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Arkusz1!$B$4</c:f>
              <c:numCache>
                <c:formatCode>General</c:formatCode>
                <c:ptCount val="1"/>
                <c:pt idx="0">
                  <c:v>1298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70-41DD-B3D2-0352A5F1EF5D}"/>
            </c:ext>
          </c:extLst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powyżej 50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37517683814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Arkusz1!$B$5</c:f>
              <c:numCache>
                <c:formatCode>General</c:formatCode>
                <c:ptCount val="1"/>
                <c:pt idx="0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70-41DD-B3D2-0352A5F1EF5D}"/>
            </c:ext>
          </c:extLst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korzystające ze świadczeń z pomocy społecznej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58880778588812E-3"/>
                  <c:y val="-9.0702947845805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Arkusz1!$B$6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470-41DD-B3D2-0352A5F1EF5D}"/>
            </c:ext>
          </c:extLst>
        </c:ser>
        <c:ser>
          <c:idx val="5"/>
          <c:order val="5"/>
          <c:tx>
            <c:strRef>
              <c:f>Arkusz1!$A$7</c:f>
              <c:strCache>
                <c:ptCount val="1"/>
                <c:pt idx="0">
                  <c:v>posiadające dziecko do 6 roku życia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2331081625632E-2"/>
                  <c:y val="-5.1121534000248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Arkusz1!$B$7</c:f>
              <c:numCache>
                <c:formatCode>General</c:formatCode>
                <c:ptCount val="1"/>
                <c:pt idx="0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470-41DD-B3D2-0352A5F1EF5D}"/>
            </c:ext>
          </c:extLst>
        </c:ser>
        <c:ser>
          <c:idx val="6"/>
          <c:order val="6"/>
          <c:tx>
            <c:strRef>
              <c:f>Arkusz1!$A$8</c:f>
              <c:strCache>
                <c:ptCount val="1"/>
                <c:pt idx="0">
                  <c:v>posiadające dziecko niepełnosprawne do 18 r.ż   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105958255710817E-3"/>
                  <c:y val="-2.044861360009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Arkusz1!$B$8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470-41DD-B3D2-0352A5F1EF5D}"/>
            </c:ext>
          </c:extLst>
        </c:ser>
        <c:ser>
          <c:idx val="7"/>
          <c:order val="7"/>
          <c:tx>
            <c:strRef>
              <c:f>Arkusz1!$A$9</c:f>
              <c:strCache>
                <c:ptCount val="1"/>
                <c:pt idx="0">
                  <c:v>niepełnosprawni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105958255710817E-3"/>
                  <c:y val="-5.1121534000247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70-41DD-B3D2-0352A5F1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cat>
          <c:val>
            <c:numRef>
              <c:f>Arkusz1!$B$9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470-41DD-B3D2-0352A5F1E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210176"/>
        <c:axId val="164211712"/>
        <c:axId val="0"/>
      </c:bar3DChart>
      <c:catAx>
        <c:axId val="164210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4211712"/>
        <c:crosses val="autoZero"/>
        <c:auto val="1"/>
        <c:lblAlgn val="ctr"/>
        <c:lblOffset val="100"/>
        <c:noMultiLvlLbl val="0"/>
      </c:catAx>
      <c:valAx>
        <c:axId val="164211712"/>
        <c:scaling>
          <c:orientation val="minMax"/>
          <c:max val="1500"/>
          <c:min val="2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64210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81157797586651"/>
          <c:y val="0"/>
          <c:w val="0.33358288472997982"/>
          <c:h val="1"/>
        </c:manualLayout>
      </c:layout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E04A2-3091-4C50-8A13-D7DD4277204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C177121-2601-4B76-8071-2BAC370C1840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Unia Europejska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6,0 %</a:t>
          </a:r>
        </a:p>
      </dgm:t>
    </dgm:pt>
    <dgm:pt modelId="{ABEA1634-E0F5-4762-BC09-73E5AEEB9B2E}" type="parTrans" cxnId="{402DF605-3747-4717-8D61-95E3B15C5DF1}">
      <dgm:prSet/>
      <dgm:spPr/>
      <dgm:t>
        <a:bodyPr/>
        <a:lstStyle/>
        <a:p>
          <a:endParaRPr lang="pl-PL" sz="1200" b="1"/>
        </a:p>
      </dgm:t>
    </dgm:pt>
    <dgm:pt modelId="{4CD912AB-505A-466A-9A03-6305B8FF1389}" type="sibTrans" cxnId="{402DF605-3747-4717-8D61-95E3B15C5DF1}">
      <dgm:prSet/>
      <dgm:spPr/>
      <dgm:t>
        <a:bodyPr/>
        <a:lstStyle/>
        <a:p>
          <a:endParaRPr lang="pl-PL" sz="1200" b="1"/>
        </a:p>
      </dgm:t>
    </dgm:pt>
    <dgm:pt modelId="{D06A7F91-9CBB-4068-90D5-7A74FBD66C4D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Polska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4,9%</a:t>
          </a:r>
        </a:p>
      </dgm:t>
    </dgm:pt>
    <dgm:pt modelId="{CA0D44BB-50C1-4298-9F91-92F6E3214840}" type="parTrans" cxnId="{0BE78130-EA42-4D02-8556-E74CB97D727A}">
      <dgm:prSet/>
      <dgm:spPr/>
      <dgm:t>
        <a:bodyPr/>
        <a:lstStyle/>
        <a:p>
          <a:endParaRPr lang="pl-PL" sz="1200" b="1"/>
        </a:p>
      </dgm:t>
    </dgm:pt>
    <dgm:pt modelId="{6DA38F78-4890-44ED-8F5A-CA345D62664E}" type="sibTrans" cxnId="{0BE78130-EA42-4D02-8556-E74CB97D727A}">
      <dgm:prSet/>
      <dgm:spPr/>
      <dgm:t>
        <a:bodyPr/>
        <a:lstStyle/>
        <a:p>
          <a:endParaRPr lang="pl-PL" sz="1200" b="1"/>
        </a:p>
      </dgm:t>
    </dgm:pt>
    <dgm:pt modelId="{C17D2350-0514-46B9-BCCC-E95152F063A2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Województwo Małopolskie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4,1%</a:t>
          </a:r>
        </a:p>
      </dgm:t>
    </dgm:pt>
    <dgm:pt modelId="{E19B0686-11A2-4023-AE7C-313270B34167}" type="parTrans" cxnId="{62ECBFB5-1799-4679-A612-4F41CE85F197}">
      <dgm:prSet/>
      <dgm:spPr/>
      <dgm:t>
        <a:bodyPr/>
        <a:lstStyle/>
        <a:p>
          <a:endParaRPr lang="pl-PL" sz="1200" b="1"/>
        </a:p>
      </dgm:t>
    </dgm:pt>
    <dgm:pt modelId="{C7B42FA5-1182-42D5-99E2-9FE9817D8370}" type="sibTrans" cxnId="{62ECBFB5-1799-4679-A612-4F41CE85F197}">
      <dgm:prSet/>
      <dgm:spPr/>
      <dgm:t>
        <a:bodyPr/>
        <a:lstStyle/>
        <a:p>
          <a:endParaRPr lang="pl-PL" sz="1200" b="1"/>
        </a:p>
      </dgm:t>
    </dgm:pt>
    <dgm:pt modelId="{A83C6643-1BA4-433C-BD02-01CB9BF1017E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BE3423D3-2842-4D20-AF31-66FE79D92950}" type="parTrans" cxnId="{E576FDC8-0FF1-4BF9-89A3-9BB0909EC97E}">
      <dgm:prSet/>
      <dgm:spPr/>
      <dgm:t>
        <a:bodyPr/>
        <a:lstStyle/>
        <a:p>
          <a:endParaRPr lang="pl-PL" sz="1200" b="1"/>
        </a:p>
      </dgm:t>
    </dgm:pt>
    <dgm:pt modelId="{CEA38361-F199-42F6-92CA-D2684FBF09B1}" type="sibTrans" cxnId="{E576FDC8-0FF1-4BF9-89A3-9BB0909EC97E}">
      <dgm:prSet/>
      <dgm:spPr/>
      <dgm:t>
        <a:bodyPr/>
        <a:lstStyle/>
        <a:p>
          <a:endParaRPr lang="pl-PL" sz="1200" b="1"/>
        </a:p>
      </dgm:t>
    </dgm:pt>
    <dgm:pt modelId="{E2E2D22C-0460-4C11-BD74-3A1BB4324564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4FC6B1A7-BAAD-42A8-A731-D049AA8F84BD}" type="parTrans" cxnId="{775D57B1-73B3-400A-BA44-3D3D0C15B300}">
      <dgm:prSet/>
      <dgm:spPr/>
      <dgm:t>
        <a:bodyPr/>
        <a:lstStyle/>
        <a:p>
          <a:endParaRPr lang="pl-PL" sz="1200" b="1"/>
        </a:p>
      </dgm:t>
    </dgm:pt>
    <dgm:pt modelId="{32F72D11-43A1-4D12-8CE6-A7721F640996}" type="sibTrans" cxnId="{775D57B1-73B3-400A-BA44-3D3D0C15B300}">
      <dgm:prSet/>
      <dgm:spPr/>
      <dgm:t>
        <a:bodyPr/>
        <a:lstStyle/>
        <a:p>
          <a:endParaRPr lang="pl-PL" sz="1200" b="1"/>
        </a:p>
      </dgm:t>
    </dgm:pt>
    <dgm:pt modelId="{0553E918-F942-4A26-836E-1A2D05E564F2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569110B4-E875-4484-9734-120A226899D1}" type="parTrans" cxnId="{8C896C2D-5E03-4480-BC81-8480E4193DC5}">
      <dgm:prSet/>
      <dgm:spPr/>
      <dgm:t>
        <a:bodyPr/>
        <a:lstStyle/>
        <a:p>
          <a:endParaRPr lang="pl-PL" sz="1200" b="1"/>
        </a:p>
      </dgm:t>
    </dgm:pt>
    <dgm:pt modelId="{8DD9E9EF-D123-4074-AB3E-1A042579B5E8}" type="sibTrans" cxnId="{8C896C2D-5E03-4480-BC81-8480E4193DC5}">
      <dgm:prSet/>
      <dgm:spPr/>
      <dgm:t>
        <a:bodyPr/>
        <a:lstStyle/>
        <a:p>
          <a:endParaRPr lang="pl-PL" sz="1200" b="1"/>
        </a:p>
      </dgm:t>
    </dgm:pt>
    <dgm:pt modelId="{304C4F51-4860-4E8B-B224-4B70EDD70F9A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Powiat Oświęcimski</a:t>
          </a:r>
        </a:p>
        <a:p>
          <a:pPr algn="ctr"/>
          <a:endParaRPr lang="pl-PL" sz="1200" b="1" dirty="0">
            <a:solidFill>
              <a:schemeClr val="tx1"/>
            </a:solidFill>
          </a:endParaRPr>
        </a:p>
        <a:p>
          <a:pPr algn="ctr"/>
          <a:r>
            <a:rPr lang="pl-PL" sz="1200" b="1" dirty="0">
              <a:solidFill>
                <a:schemeClr val="tx1"/>
              </a:solidFill>
            </a:rPr>
            <a:t>5,1%</a:t>
          </a:r>
        </a:p>
      </dgm:t>
    </dgm:pt>
    <dgm:pt modelId="{CA98B523-CEEC-46B3-9A05-947D39B913FB}" type="parTrans" cxnId="{EEA8C007-59FA-47EA-9724-591CB655A9A9}">
      <dgm:prSet/>
      <dgm:spPr/>
      <dgm:t>
        <a:bodyPr/>
        <a:lstStyle/>
        <a:p>
          <a:endParaRPr lang="pl-PL" sz="1200" b="1"/>
        </a:p>
      </dgm:t>
    </dgm:pt>
    <dgm:pt modelId="{C19BD06E-4345-4960-B954-64B9A21E829C}" type="sibTrans" cxnId="{EEA8C007-59FA-47EA-9724-591CB655A9A9}">
      <dgm:prSet/>
      <dgm:spPr/>
      <dgm:t>
        <a:bodyPr/>
        <a:lstStyle/>
        <a:p>
          <a:endParaRPr lang="pl-PL" sz="1200" b="1"/>
        </a:p>
      </dgm:t>
    </dgm:pt>
    <dgm:pt modelId="{44201078-AA15-49C0-B87B-EA9FED2E46A7}">
      <dgm:prSet phldrT="[Tekst]"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pl-PL" sz="1200" b="1" dirty="0">
            <a:solidFill>
              <a:schemeClr val="tx1"/>
            </a:solidFill>
          </a:endParaRPr>
        </a:p>
      </dgm:t>
    </dgm:pt>
    <dgm:pt modelId="{C2802E5A-041B-4FE3-A1FA-4478063AB343}" type="parTrans" cxnId="{0B0C78E0-1F98-4B12-BE99-B175509BFC22}">
      <dgm:prSet/>
      <dgm:spPr/>
      <dgm:t>
        <a:bodyPr/>
        <a:lstStyle/>
        <a:p>
          <a:endParaRPr lang="pl-PL" sz="1200" b="1"/>
        </a:p>
      </dgm:t>
    </dgm:pt>
    <dgm:pt modelId="{582BFF67-CB33-42ED-8DDD-08C541195DE1}" type="sibTrans" cxnId="{0B0C78E0-1F98-4B12-BE99-B175509BFC22}">
      <dgm:prSet/>
      <dgm:spPr/>
      <dgm:t>
        <a:bodyPr/>
        <a:lstStyle/>
        <a:p>
          <a:endParaRPr lang="pl-PL" sz="1200" b="1"/>
        </a:p>
      </dgm:t>
    </dgm:pt>
    <dgm:pt modelId="{2324E9CC-CD28-4203-84BA-2E16A28A9030}" type="pres">
      <dgm:prSet presAssocID="{63FE04A2-3091-4C50-8A13-D7DD4277204E}" presName="Name0" presStyleCnt="0">
        <dgm:presLayoutVars>
          <dgm:dir/>
          <dgm:resizeHandles val="exact"/>
        </dgm:presLayoutVars>
      </dgm:prSet>
      <dgm:spPr/>
    </dgm:pt>
    <dgm:pt modelId="{90B8AD4E-F3AA-45D6-84E3-D86FCD482FB7}" type="pres">
      <dgm:prSet presAssocID="{7C177121-2601-4B76-8071-2BAC370C1840}" presName="node" presStyleLbl="node1" presStyleIdx="0" presStyleCnt="4">
        <dgm:presLayoutVars>
          <dgm:bulletEnabled val="1"/>
        </dgm:presLayoutVars>
      </dgm:prSet>
      <dgm:spPr/>
    </dgm:pt>
    <dgm:pt modelId="{564A777E-E6C3-40E3-BF9B-3992EC09A60A}" type="pres">
      <dgm:prSet presAssocID="{4CD912AB-505A-466A-9A03-6305B8FF1389}" presName="sibTrans" presStyleCnt="0"/>
      <dgm:spPr/>
    </dgm:pt>
    <dgm:pt modelId="{5C989F00-2828-4922-A204-28C29DBE5AA5}" type="pres">
      <dgm:prSet presAssocID="{D06A7F91-9CBB-4068-90D5-7A74FBD66C4D}" presName="node" presStyleLbl="node1" presStyleIdx="1" presStyleCnt="4">
        <dgm:presLayoutVars>
          <dgm:bulletEnabled val="1"/>
        </dgm:presLayoutVars>
      </dgm:prSet>
      <dgm:spPr/>
    </dgm:pt>
    <dgm:pt modelId="{89599C82-8387-4F10-BB3F-36A305D0DB47}" type="pres">
      <dgm:prSet presAssocID="{6DA38F78-4890-44ED-8F5A-CA345D62664E}" presName="sibTrans" presStyleCnt="0"/>
      <dgm:spPr/>
    </dgm:pt>
    <dgm:pt modelId="{9AA8C925-B829-4554-A709-743344828BB3}" type="pres">
      <dgm:prSet presAssocID="{C17D2350-0514-46B9-BCCC-E95152F063A2}" presName="node" presStyleLbl="node1" presStyleIdx="2" presStyleCnt="4">
        <dgm:presLayoutVars>
          <dgm:bulletEnabled val="1"/>
        </dgm:presLayoutVars>
      </dgm:prSet>
      <dgm:spPr/>
    </dgm:pt>
    <dgm:pt modelId="{A19EA406-D05A-4E80-B840-7203587C6413}" type="pres">
      <dgm:prSet presAssocID="{C7B42FA5-1182-42D5-99E2-9FE9817D8370}" presName="sibTrans" presStyleCnt="0"/>
      <dgm:spPr/>
    </dgm:pt>
    <dgm:pt modelId="{CF4712A0-591F-40DE-8C57-A2A07908D246}" type="pres">
      <dgm:prSet presAssocID="{304C4F51-4860-4E8B-B224-4B70EDD70F9A}" presName="node" presStyleLbl="node1" presStyleIdx="3" presStyleCnt="4">
        <dgm:presLayoutVars>
          <dgm:bulletEnabled val="1"/>
        </dgm:presLayoutVars>
      </dgm:prSet>
      <dgm:spPr/>
    </dgm:pt>
  </dgm:ptLst>
  <dgm:cxnLst>
    <dgm:cxn modelId="{6053F903-37B2-4190-A0BC-4E6003E629C0}" type="presOf" srcId="{63FE04A2-3091-4C50-8A13-D7DD4277204E}" destId="{2324E9CC-CD28-4203-84BA-2E16A28A9030}" srcOrd="0" destOrd="0" presId="urn:microsoft.com/office/officeart/2005/8/layout/hList6"/>
    <dgm:cxn modelId="{402DF605-3747-4717-8D61-95E3B15C5DF1}" srcId="{63FE04A2-3091-4C50-8A13-D7DD4277204E}" destId="{7C177121-2601-4B76-8071-2BAC370C1840}" srcOrd="0" destOrd="0" parTransId="{ABEA1634-E0F5-4762-BC09-73E5AEEB9B2E}" sibTransId="{4CD912AB-505A-466A-9A03-6305B8FF1389}"/>
    <dgm:cxn modelId="{EEA8C007-59FA-47EA-9724-591CB655A9A9}" srcId="{63FE04A2-3091-4C50-8A13-D7DD4277204E}" destId="{304C4F51-4860-4E8B-B224-4B70EDD70F9A}" srcOrd="3" destOrd="0" parTransId="{CA98B523-CEEC-46B3-9A05-947D39B913FB}" sibTransId="{C19BD06E-4345-4960-B954-64B9A21E829C}"/>
    <dgm:cxn modelId="{C0CA0927-3034-4170-A44B-8B87D11D3A9C}" type="presOf" srcId="{D06A7F91-9CBB-4068-90D5-7A74FBD66C4D}" destId="{5C989F00-2828-4922-A204-28C29DBE5AA5}" srcOrd="0" destOrd="0" presId="urn:microsoft.com/office/officeart/2005/8/layout/hList6"/>
    <dgm:cxn modelId="{9280BD28-F6D4-4BD7-92D3-4D988E67C10A}" type="presOf" srcId="{304C4F51-4860-4E8B-B224-4B70EDD70F9A}" destId="{CF4712A0-591F-40DE-8C57-A2A07908D246}" srcOrd="0" destOrd="0" presId="urn:microsoft.com/office/officeart/2005/8/layout/hList6"/>
    <dgm:cxn modelId="{8C896C2D-5E03-4480-BC81-8480E4193DC5}" srcId="{C17D2350-0514-46B9-BCCC-E95152F063A2}" destId="{0553E918-F942-4A26-836E-1A2D05E564F2}" srcOrd="0" destOrd="0" parTransId="{569110B4-E875-4484-9734-120A226899D1}" sibTransId="{8DD9E9EF-D123-4074-AB3E-1A042579B5E8}"/>
    <dgm:cxn modelId="{0BE78130-EA42-4D02-8556-E74CB97D727A}" srcId="{63FE04A2-3091-4C50-8A13-D7DD4277204E}" destId="{D06A7F91-9CBB-4068-90D5-7A74FBD66C4D}" srcOrd="1" destOrd="0" parTransId="{CA0D44BB-50C1-4298-9F91-92F6E3214840}" sibTransId="{6DA38F78-4890-44ED-8F5A-CA345D62664E}"/>
    <dgm:cxn modelId="{E3DB4182-7E01-4E7B-A81F-536EE724742A}" type="presOf" srcId="{44201078-AA15-49C0-B87B-EA9FED2E46A7}" destId="{CF4712A0-591F-40DE-8C57-A2A07908D246}" srcOrd="0" destOrd="1" presId="urn:microsoft.com/office/officeart/2005/8/layout/hList6"/>
    <dgm:cxn modelId="{2B128183-D1FD-4C39-A55C-9F0BB1C1D180}" type="presOf" srcId="{0553E918-F942-4A26-836E-1A2D05E564F2}" destId="{9AA8C925-B829-4554-A709-743344828BB3}" srcOrd="0" destOrd="1" presId="urn:microsoft.com/office/officeart/2005/8/layout/hList6"/>
    <dgm:cxn modelId="{15283AA2-5DC3-472D-862C-71CD7A9CA074}" type="presOf" srcId="{E2E2D22C-0460-4C11-BD74-3A1BB4324564}" destId="{5C989F00-2828-4922-A204-28C29DBE5AA5}" srcOrd="0" destOrd="1" presId="urn:microsoft.com/office/officeart/2005/8/layout/hList6"/>
    <dgm:cxn modelId="{775D57B1-73B3-400A-BA44-3D3D0C15B300}" srcId="{D06A7F91-9CBB-4068-90D5-7A74FBD66C4D}" destId="{E2E2D22C-0460-4C11-BD74-3A1BB4324564}" srcOrd="0" destOrd="0" parTransId="{4FC6B1A7-BAAD-42A8-A731-D049AA8F84BD}" sibTransId="{32F72D11-43A1-4D12-8CE6-A7721F640996}"/>
    <dgm:cxn modelId="{62ECBFB5-1799-4679-A612-4F41CE85F197}" srcId="{63FE04A2-3091-4C50-8A13-D7DD4277204E}" destId="{C17D2350-0514-46B9-BCCC-E95152F063A2}" srcOrd="2" destOrd="0" parTransId="{E19B0686-11A2-4023-AE7C-313270B34167}" sibTransId="{C7B42FA5-1182-42D5-99E2-9FE9817D8370}"/>
    <dgm:cxn modelId="{1DFB87C5-F971-4C4C-ABB3-0541185B7A4A}" type="presOf" srcId="{A83C6643-1BA4-433C-BD02-01CB9BF1017E}" destId="{90B8AD4E-F3AA-45D6-84E3-D86FCD482FB7}" srcOrd="0" destOrd="1" presId="urn:microsoft.com/office/officeart/2005/8/layout/hList6"/>
    <dgm:cxn modelId="{E576FDC8-0FF1-4BF9-89A3-9BB0909EC97E}" srcId="{7C177121-2601-4B76-8071-2BAC370C1840}" destId="{A83C6643-1BA4-433C-BD02-01CB9BF1017E}" srcOrd="0" destOrd="0" parTransId="{BE3423D3-2842-4D20-AF31-66FE79D92950}" sibTransId="{CEA38361-F199-42F6-92CA-D2684FBF09B1}"/>
    <dgm:cxn modelId="{59D42DD4-BE7A-46DA-BFFD-0AD07342071A}" type="presOf" srcId="{C17D2350-0514-46B9-BCCC-E95152F063A2}" destId="{9AA8C925-B829-4554-A709-743344828BB3}" srcOrd="0" destOrd="0" presId="urn:microsoft.com/office/officeart/2005/8/layout/hList6"/>
    <dgm:cxn modelId="{0B0C78E0-1F98-4B12-BE99-B175509BFC22}" srcId="{304C4F51-4860-4E8B-B224-4B70EDD70F9A}" destId="{44201078-AA15-49C0-B87B-EA9FED2E46A7}" srcOrd="0" destOrd="0" parTransId="{C2802E5A-041B-4FE3-A1FA-4478063AB343}" sibTransId="{582BFF67-CB33-42ED-8DDD-08C541195DE1}"/>
    <dgm:cxn modelId="{46C9C6EE-7F5B-451E-95D7-0DEAB539B3A8}" type="presOf" srcId="{7C177121-2601-4B76-8071-2BAC370C1840}" destId="{90B8AD4E-F3AA-45D6-84E3-D86FCD482FB7}" srcOrd="0" destOrd="0" presId="urn:microsoft.com/office/officeart/2005/8/layout/hList6"/>
    <dgm:cxn modelId="{4675F257-8890-41C6-9278-51824E7D19F5}" type="presParOf" srcId="{2324E9CC-CD28-4203-84BA-2E16A28A9030}" destId="{90B8AD4E-F3AA-45D6-84E3-D86FCD482FB7}" srcOrd="0" destOrd="0" presId="urn:microsoft.com/office/officeart/2005/8/layout/hList6"/>
    <dgm:cxn modelId="{DB784D75-3E6D-4B5C-8CD5-A410827C518C}" type="presParOf" srcId="{2324E9CC-CD28-4203-84BA-2E16A28A9030}" destId="{564A777E-E6C3-40E3-BF9B-3992EC09A60A}" srcOrd="1" destOrd="0" presId="urn:microsoft.com/office/officeart/2005/8/layout/hList6"/>
    <dgm:cxn modelId="{DAE17B09-9ED0-4AC8-9F49-243B363A747B}" type="presParOf" srcId="{2324E9CC-CD28-4203-84BA-2E16A28A9030}" destId="{5C989F00-2828-4922-A204-28C29DBE5AA5}" srcOrd="2" destOrd="0" presId="urn:microsoft.com/office/officeart/2005/8/layout/hList6"/>
    <dgm:cxn modelId="{5262CD8D-276F-4540-8DCE-E4E77E903BD8}" type="presParOf" srcId="{2324E9CC-CD28-4203-84BA-2E16A28A9030}" destId="{89599C82-8387-4F10-BB3F-36A305D0DB47}" srcOrd="3" destOrd="0" presId="urn:microsoft.com/office/officeart/2005/8/layout/hList6"/>
    <dgm:cxn modelId="{944284F7-1EC4-4A39-A0E2-3E0C4BBD4F0A}" type="presParOf" srcId="{2324E9CC-CD28-4203-84BA-2E16A28A9030}" destId="{9AA8C925-B829-4554-A709-743344828BB3}" srcOrd="4" destOrd="0" presId="urn:microsoft.com/office/officeart/2005/8/layout/hList6"/>
    <dgm:cxn modelId="{0BAB8000-AD58-4C2F-B6A7-338F34EAFF44}" type="presParOf" srcId="{2324E9CC-CD28-4203-84BA-2E16A28A9030}" destId="{A19EA406-D05A-4E80-B840-7203587C6413}" srcOrd="5" destOrd="0" presId="urn:microsoft.com/office/officeart/2005/8/layout/hList6"/>
    <dgm:cxn modelId="{DA8CEF41-46D5-477F-868C-EF5F016E4927}" type="presParOf" srcId="{2324E9CC-CD28-4203-84BA-2E16A28A9030}" destId="{CF4712A0-591F-40DE-8C57-A2A07908D246}" srcOrd="6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8AD4E-F3AA-45D6-84E3-D86FCD482FB7}">
      <dsp:nvSpPr>
        <dsp:cNvPr id="0" name=""/>
        <dsp:cNvSpPr/>
      </dsp:nvSpPr>
      <dsp:spPr>
        <a:xfrm rot="16200000">
          <a:off x="-1309671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Unia Europejska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6,0 %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1470" y="812885"/>
        <a:ext cx="1442144" cy="2438657"/>
      </dsp:txXfrm>
    </dsp:sp>
    <dsp:sp modelId="{5C989F00-2828-4922-A204-28C29DBE5AA5}">
      <dsp:nvSpPr>
        <dsp:cNvPr id="0" name=""/>
        <dsp:cNvSpPr/>
      </dsp:nvSpPr>
      <dsp:spPr>
        <a:xfrm rot="16200000">
          <a:off x="240633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Polska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4,9%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1551774" y="812885"/>
        <a:ext cx="1442144" cy="2438657"/>
      </dsp:txXfrm>
    </dsp:sp>
    <dsp:sp modelId="{9AA8C925-B829-4554-A709-743344828BB3}">
      <dsp:nvSpPr>
        <dsp:cNvPr id="0" name=""/>
        <dsp:cNvSpPr/>
      </dsp:nvSpPr>
      <dsp:spPr>
        <a:xfrm rot="16200000">
          <a:off x="1790939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Województwo Małopolskie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4,1%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3102080" y="812885"/>
        <a:ext cx="1442144" cy="2438657"/>
      </dsp:txXfrm>
    </dsp:sp>
    <dsp:sp modelId="{CF4712A0-591F-40DE-8C57-A2A07908D246}">
      <dsp:nvSpPr>
        <dsp:cNvPr id="0" name=""/>
        <dsp:cNvSpPr/>
      </dsp:nvSpPr>
      <dsp:spPr>
        <a:xfrm rot="16200000">
          <a:off x="3341244" y="1311141"/>
          <a:ext cx="4064427" cy="1442144"/>
        </a:xfrm>
        <a:prstGeom prst="flowChartManualOperati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Powiat Oświęcimski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5,1%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chemeClr val="tx1"/>
            </a:solidFill>
          </a:endParaRPr>
        </a:p>
      </dsp:txBody>
      <dsp:txXfrm rot="5400000">
        <a:off x="4652385" y="812885"/>
        <a:ext cx="1442144" cy="2438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0.5251</cdr:x>
      <cdr:y>0.52172</cdr:y>
    </cdr:from>
    <cdr:to>
      <cdr:x>0.50965</cdr:x>
      <cdr:y>0.31128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2008" y="5861687"/>
          <a:ext cx="72584" cy="19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1000" b="1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0.53327</cdr:x>
      <cdr:y>0.49078</cdr:y>
    </cdr:from>
    <cdr:to>
      <cdr:x>0.51757</cdr:x>
      <cdr:y>0.28059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21800" y="5535094"/>
          <a:ext cx="72584" cy="19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1000" b="1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24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8" name="Symbol zastępczy nagłówka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otatek 8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1" name="Symbol zastępczy daty 10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E45600-4857-40C8-BF33-370430363D8E}" type="datetimeFigureOut">
              <a:rPr lang="pl-PL"/>
              <a:pPr>
                <a:defRPr/>
              </a:pPr>
              <a:t>2022-09-08</a:t>
            </a:fld>
            <a:endParaRPr lang="pl-PL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293780-CC3D-4398-9721-ECA7D89F34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019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9"/>
            <a:ext cx="5438050" cy="276999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4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7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8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4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2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293780-CC3D-4398-9721-ECA7D89F343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23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D6379A-742C-4573-8BD7-3FFE5BCC1DC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581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0A94-17D8-48CA-9F09-0B78CD23A7DF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9EA8-843F-4390-B3D6-1E90DC3113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46788-5FD3-47CE-938C-43974E744254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175F-110A-41C2-AF76-2B766EFA37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BDC67-45FE-4E5B-97AB-288FE32496C5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6F5E4-D244-4D69-A0B6-1B266E4A72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AC7C9-7C6A-4B2A-812E-3B04DFA10A27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07AF-0925-441C-B89C-682642F177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F9EB6-40C2-4488-A0A1-01045A3126EE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2BE0-3039-47D4-851B-F3DE4EDE7F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97FD-F255-4CD9-8A16-F4340FBDBB49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F9310-CCE2-469F-8A21-805E273097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E569-7B7F-4E53-B2CE-A709E0506BA0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10B77-09C2-44F8-856D-7C8192A16A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A1D3-058E-450E-A3BD-BD58E6D91AB9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5F502-6D3D-4A3D-9340-A73863A15F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D2F5F-F537-4FD2-BD36-8502F94AABE5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08FF-2EAF-44CB-B512-7ED960366E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ED82-59D6-49C0-8876-5FA360805D33}" type="datetimeFigureOut">
              <a:rPr lang="pl-PL"/>
              <a:pPr>
                <a:defRPr/>
              </a:pPr>
              <a:t>2022-09-08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766A-31E4-4CCB-A901-F0DF995162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6" r:id="rId12"/>
    <p:sldLayoutId id="2147484027" r:id="rId13"/>
    <p:sldLayoutId id="2147484028" r:id="rId14"/>
  </p:sldLayoutIdLst>
  <p:transition spd="med">
    <p:cut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9849099"/>
              </p:ext>
            </p:extLst>
          </p:nvPr>
        </p:nvGraphicFramePr>
        <p:xfrm>
          <a:off x="1524000" y="1396786"/>
          <a:ext cx="6096000" cy="406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UE_EFS_rgb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2318486"/>
            <a:ext cx="692413" cy="457270"/>
          </a:xfrm>
          <a:prstGeom prst="rect">
            <a:avLst/>
          </a:prstGeom>
        </p:spPr>
      </p:pic>
      <p:pic>
        <p:nvPicPr>
          <p:cNvPr id="7" name="Obraz 6" descr="znak_barw_rp_poziom_szara_ramka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63599" y="2302688"/>
            <a:ext cx="718492" cy="485614"/>
          </a:xfrm>
          <a:prstGeom prst="rect">
            <a:avLst/>
          </a:prstGeom>
        </p:spPr>
      </p:pic>
      <p:pic>
        <p:nvPicPr>
          <p:cNvPr id="9" name="Obraz 8" descr="flaga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31524" y="2318486"/>
            <a:ext cx="783810" cy="457270"/>
          </a:xfrm>
          <a:prstGeom prst="rect">
            <a:avLst/>
          </a:prstGeom>
        </p:spPr>
      </p:pic>
      <p:pic>
        <p:nvPicPr>
          <p:cNvPr id="10" name="Obraz 9" descr="flaga WM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66340" y="2318486"/>
            <a:ext cx="783811" cy="539319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587633" y="554728"/>
            <a:ext cx="7511288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l-PL" b="1" dirty="0"/>
              <a:t>Stopa bezrobocia według stanu na 31.07.2022r.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DF20B0AE-BD12-4099-932F-FF81C7766085}"/>
              </a:ext>
            </a:extLst>
          </p:cNvPr>
          <p:cNvGraphicFramePr/>
          <p:nvPr/>
        </p:nvGraphicFramePr>
        <p:xfrm>
          <a:off x="467544" y="2420888"/>
          <a:ext cx="78488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C5EAC320-A652-4CCF-84B5-75A6EC10F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75" y="1072438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Stopa bezrobocia  w poszczególnych miesiącach 2021r i 2022r.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5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-519470" y="620688"/>
            <a:ext cx="10153127" cy="574523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000" b="1" dirty="0">
                <a:ea typeface="+mn-ea"/>
                <a:cs typeface="Times New Roman" panose="02020603050405020304" pitchFamily="18" charset="0"/>
              </a:rPr>
              <a:t>Liczba</a:t>
            </a:r>
            <a:r>
              <a:rPr lang="pl-PL" altLang="pl-PL" b="1" dirty="0"/>
              <a:t> </a:t>
            </a:r>
            <a:r>
              <a:rPr lang="pl-PL" altLang="pl-PL" sz="2000" b="1" dirty="0">
                <a:ea typeface="+mn-ea"/>
                <a:cs typeface="Times New Roman" panose="02020603050405020304" pitchFamily="18" charset="0"/>
              </a:rPr>
              <a:t>osób bezrobotnych w poszczególnych miesiącach 2021r. </a:t>
            </a:r>
            <a:r>
              <a:rPr lang="pl-PL" altLang="pl-PL" sz="2000" b="1" dirty="0">
                <a:latin typeface="+mj-lt"/>
                <a:cs typeface="Times New Roman" pitchFamily="18" charset="0"/>
              </a:rPr>
              <a:t>i 2022r.</a:t>
            </a:r>
            <a:endParaRPr lang="pl-PL" altLang="pl-PL" sz="2000" b="1" dirty="0"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195" name="Object 113"/>
          <p:cNvGraphicFramePr>
            <a:graphicFrameLocks noChangeAspect="1"/>
          </p:cNvGraphicFramePr>
          <p:nvPr/>
        </p:nvGraphicFramePr>
        <p:xfrm>
          <a:off x="-160338" y="1218943"/>
          <a:ext cx="9464676" cy="577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610010" imgH="2600238" progId="Excel.Sheet.8">
                  <p:embed followColorScheme="full"/>
                </p:oleObj>
              </mc:Choice>
              <mc:Fallback>
                <p:oleObj name="Worksheet" r:id="rId3" imgW="4610010" imgH="2600238" progId="Excel.Sheet.8">
                  <p:embed followColorScheme="full"/>
                  <p:pic>
                    <p:nvPicPr>
                      <p:cNvPr id="8195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0338" y="1218943"/>
                        <a:ext cx="9464676" cy="5775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0" y="406205"/>
            <a:ext cx="9036496" cy="574523"/>
          </a:xfrm>
        </p:spPr>
        <p:txBody>
          <a:bodyPr rtlCol="0"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000" b="1" dirty="0">
                <a:ea typeface="+mn-ea"/>
                <a:cs typeface="Times New Roman" panose="02020603050405020304" pitchFamily="18" charset="0"/>
              </a:rPr>
              <a:t>Liczba</a:t>
            </a:r>
            <a:r>
              <a:rPr lang="pl-PL" altLang="pl-PL" sz="2000" b="1" dirty="0"/>
              <a:t> </a:t>
            </a:r>
            <a:r>
              <a:rPr lang="pl-PL" altLang="pl-PL" sz="2000" b="1" dirty="0">
                <a:ea typeface="+mn-ea"/>
                <a:cs typeface="Times New Roman" panose="02020603050405020304" pitchFamily="18" charset="0"/>
              </a:rPr>
              <a:t>osób bezrobotnych w poszczególnych miesiącach </a:t>
            </a:r>
            <a:r>
              <a:rPr lang="pl-PL" altLang="pl-PL" sz="2000" b="1" dirty="0">
                <a:cs typeface="Times New Roman" panose="02020603050405020304" pitchFamily="18" charset="0"/>
              </a:rPr>
              <a:t>2021r. i 2022r.</a:t>
            </a:r>
            <a:r>
              <a:rPr lang="pl-PL" altLang="pl-PL" sz="2000" b="1" dirty="0"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195" name="Object 113"/>
          <p:cNvGraphicFramePr>
            <a:graphicFrameLocks noChangeAspect="1"/>
          </p:cNvGraphicFramePr>
          <p:nvPr/>
        </p:nvGraphicFramePr>
        <p:xfrm>
          <a:off x="-115821" y="1292970"/>
          <a:ext cx="9440350" cy="576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210697" imgH="4962415" progId="Excel.Sheet.8">
                  <p:embed followColorScheme="full"/>
                </p:oleObj>
              </mc:Choice>
              <mc:Fallback>
                <p:oleObj name="Worksheet" r:id="rId3" imgW="9210697" imgH="4962415" progId="Excel.Sheet.8">
                  <p:embed followColorScheme="full"/>
                  <p:pic>
                    <p:nvPicPr>
                      <p:cNvPr id="8195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5821" y="1292970"/>
                        <a:ext cx="9440350" cy="5766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20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113"/>
          <p:cNvGraphicFramePr>
            <a:graphicFrameLocks noChangeAspect="1"/>
          </p:cNvGraphicFramePr>
          <p:nvPr/>
        </p:nvGraphicFramePr>
        <p:xfrm>
          <a:off x="755650" y="809625"/>
          <a:ext cx="8002588" cy="571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276984" imgH="3257702" progId="Excel.Sheet.8">
                  <p:embed followColorScheme="full"/>
                </p:oleObj>
              </mc:Choice>
              <mc:Fallback>
                <p:oleObj name="Worksheet" r:id="rId3" imgW="5276984" imgH="3257702" progId="Excel.Sheet.8">
                  <p:embed followColorScheme="full"/>
                  <p:pic>
                    <p:nvPicPr>
                      <p:cNvPr id="11266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09625"/>
                        <a:ext cx="8002588" cy="5713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ytuł 1"/>
          <p:cNvSpPr txBox="1">
            <a:spLocks/>
          </p:cNvSpPr>
          <p:nvPr/>
        </p:nvSpPr>
        <p:spPr bwMode="auto">
          <a:xfrm>
            <a:off x="356510" y="426022"/>
            <a:ext cx="87713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Liczba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osób bezrobotnych nowo zarejestrowanych w poszczególnych miesiącach 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anose="02020603050405020304" pitchFamily="18" charset="0"/>
              </a:rPr>
              <a:t>2021r. i 2022r.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107504" y="428624"/>
            <a:ext cx="9036496" cy="1204913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000" b="1" dirty="0">
                <a:ea typeface="+mn-ea"/>
                <a:cs typeface="Arial" panose="020B0604020202020204" pitchFamily="34" charset="0"/>
              </a:rPr>
              <a:t>Liczba osób bezrobotnych wyłączonych z ewidencji (w tym z powodu podjęcia pracy) w poszczególnych miesiącach </a:t>
            </a:r>
            <a:r>
              <a:rPr lang="pl-PL" altLang="pl-PL" sz="2000" b="1" dirty="0">
                <a:cs typeface="Times New Roman" panose="02020603050405020304" pitchFamily="18" charset="0"/>
              </a:rPr>
              <a:t>oraz 2021r. i 2022r.</a:t>
            </a:r>
            <a:br>
              <a:rPr lang="pl-PL" altLang="pl-PL" sz="2000" b="1" dirty="0">
                <a:cs typeface="Times New Roman" panose="02020603050405020304" pitchFamily="18" charset="0"/>
              </a:rPr>
            </a:br>
            <a:endParaRPr lang="pl-PL" altLang="pl-PL" sz="2000" b="1" dirty="0"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2291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1124743"/>
          <a:ext cx="7776864" cy="554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344092" imgH="6153077" progId="Excel.Sheet.8">
                  <p:embed followColorScheme="full"/>
                </p:oleObj>
              </mc:Choice>
              <mc:Fallback>
                <p:oleObj name="Worksheet" r:id="rId3" imgW="9344092" imgH="6153077" progId="Excel.Sheet.8">
                  <p:embed followColorScheme="full"/>
                  <p:pic>
                    <p:nvPicPr>
                      <p:cNvPr id="12291" name="Symbol zastępczy zawartości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24743"/>
                        <a:ext cx="7776864" cy="5544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8438" y="260649"/>
            <a:ext cx="7886700" cy="1008112"/>
          </a:xfrm>
        </p:spPr>
        <p:txBody>
          <a:bodyPr/>
          <a:lstStyle/>
          <a:p>
            <a:pPr algn="ctr"/>
            <a:r>
              <a:rPr lang="pl-PL" altLang="pl-PL" sz="2000" b="1" dirty="0">
                <a:ea typeface="+mn-ea"/>
                <a:cs typeface="Arial" panose="020B0604020202020204" pitchFamily="34" charset="0"/>
              </a:rPr>
              <a:t>Liczba zgłoszonych ofert pracy i miejsc aktywizacji zawodowej </a:t>
            </a:r>
            <a:br>
              <a:rPr lang="pl-PL" altLang="pl-PL" sz="2000" b="1" dirty="0">
                <a:ea typeface="+mn-ea"/>
                <a:cs typeface="Arial" panose="020B0604020202020204" pitchFamily="34" charset="0"/>
              </a:rPr>
            </a:br>
            <a:r>
              <a:rPr lang="pl-PL" altLang="pl-PL" sz="2000" b="1" dirty="0">
                <a:ea typeface="+mn-ea"/>
                <a:cs typeface="Arial" panose="020B0604020202020204" pitchFamily="34" charset="0"/>
              </a:rPr>
              <a:t>w poszczególnych miesiącach</a:t>
            </a:r>
            <a:r>
              <a:rPr lang="pl-PL" altLang="pl-PL" sz="2000" b="1" dirty="0">
                <a:cs typeface="Times New Roman" panose="02020603050405020304" pitchFamily="18" charset="0"/>
              </a:rPr>
              <a:t> 2021r. i 2022r.</a:t>
            </a:r>
            <a:endParaRPr lang="pl-PL" sz="2000" b="1" dirty="0"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Obiekt 3"/>
          <p:cNvGraphicFramePr>
            <a:graphicFrameLocks noChangeAspect="1"/>
          </p:cNvGraphicFramePr>
          <p:nvPr/>
        </p:nvGraphicFramePr>
        <p:xfrm>
          <a:off x="0" y="1340768"/>
          <a:ext cx="9144000" cy="505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373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0ABA1B12-7B8A-4925-A7BA-CB59CBA18222}"/>
              </a:ext>
            </a:extLst>
          </p:cNvPr>
          <p:cNvSpPr/>
          <p:nvPr/>
        </p:nvSpPr>
        <p:spPr>
          <a:xfrm>
            <a:off x="222653" y="128826"/>
            <a:ext cx="89213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Osoby będące w szczególnej sytuacji na rynku pracy </a:t>
            </a:r>
            <a:r>
              <a:rPr lang="pl-PL" altLang="pl-PL" sz="20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wg stanu </a:t>
            </a:r>
            <a:br>
              <a:rPr lang="pl-PL" altLang="pl-PL" sz="20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</a:br>
            <a:r>
              <a:rPr lang="pl-PL" altLang="pl-PL" sz="20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na dzień 30.04.2022 oraz 31.08.2022</a:t>
            </a:r>
          </a:p>
        </p:txBody>
      </p:sp>
      <p:graphicFrame>
        <p:nvGraphicFramePr>
          <p:cNvPr id="6" name="Obiekt 6">
            <a:extLst>
              <a:ext uri="{FF2B5EF4-FFF2-40B4-BE49-F238E27FC236}">
                <a16:creationId xmlns:a16="http://schemas.microsoft.com/office/drawing/2014/main" id="{D14A1342-178C-44EE-ADC5-2EB0612816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9953" y="1124744"/>
          <a:ext cx="480897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Obiekt 6">
            <a:extLst>
              <a:ext uri="{FF2B5EF4-FFF2-40B4-BE49-F238E27FC236}">
                <a16:creationId xmlns:a16="http://schemas.microsoft.com/office/drawing/2014/main" id="{89736260-C360-889D-B48E-4258143FE7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96552" y="3140968"/>
          <a:ext cx="8656159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12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ytuł 1"/>
          <p:cNvSpPr>
            <a:spLocks noGrp="1"/>
          </p:cNvSpPr>
          <p:nvPr>
            <p:ph type="title"/>
          </p:nvPr>
        </p:nvSpPr>
        <p:spPr>
          <a:xfrm>
            <a:off x="36042" y="116632"/>
            <a:ext cx="8715375" cy="796925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19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Liczba bezrobotnych w poszczególnych gminach wg stanu </a:t>
            </a:r>
            <a:br>
              <a:rPr lang="pl-PL" altLang="pl-PL" sz="19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</a:br>
            <a:r>
              <a:rPr lang="pl-PL" altLang="pl-PL" sz="19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na dzień 30.04.2022 oraz </a:t>
            </a:r>
            <a:r>
              <a:rPr lang="pl-PL" altLang="pl-PL" sz="18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31.08.2022r.</a:t>
            </a:r>
            <a:endParaRPr lang="pl-PL" altLang="pl-PL" sz="1900" b="1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id="{8932530F-9F00-4EA6-ABEF-1795A5682B94}"/>
              </a:ext>
            </a:extLst>
          </p:cNvPr>
          <p:cNvGraphicFramePr>
            <a:graphicFrameLocks/>
          </p:cNvGraphicFramePr>
          <p:nvPr/>
        </p:nvGraphicFramePr>
        <p:xfrm>
          <a:off x="5016803" y="404664"/>
          <a:ext cx="4077235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798211" imgH="8356517" progId="">
                  <p:embed followColorScheme="full"/>
                </p:oleObj>
              </mc:Choice>
              <mc:Fallback>
                <p:oleObj name="Worksheet" r:id="rId3" imgW="11798211" imgH="8356517" progId="">
                  <p:embed followColorScheme="full"/>
                  <p:pic>
                    <p:nvPicPr>
                      <p:cNvPr id="4" name="Symbol zastępczy zawartości 5">
                        <a:extLst>
                          <a:ext uri="{FF2B5EF4-FFF2-40B4-BE49-F238E27FC236}">
                            <a16:creationId xmlns:a16="http://schemas.microsoft.com/office/drawing/2014/main" id="{8932530F-9F00-4EA6-ABEF-1795A5682B9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803" y="404664"/>
                        <a:ext cx="4077235" cy="338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Symbol zastępczy zawartości 5">
            <a:extLst>
              <a:ext uri="{FF2B5EF4-FFF2-40B4-BE49-F238E27FC236}">
                <a16:creationId xmlns:a16="http://schemas.microsoft.com/office/drawing/2014/main" id="{44B2EED6-48E7-BCD8-0AA6-B221AAEDD245}"/>
              </a:ext>
            </a:extLst>
          </p:cNvPr>
          <p:cNvGraphicFramePr>
            <a:graphicFrameLocks/>
          </p:cNvGraphicFramePr>
          <p:nvPr/>
        </p:nvGraphicFramePr>
        <p:xfrm>
          <a:off x="395536" y="2564904"/>
          <a:ext cx="7265987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1801497" imgH="7248370" progId="Excel.Sheet.8">
                  <p:embed followColorScheme="full"/>
                </p:oleObj>
              </mc:Choice>
              <mc:Fallback>
                <p:oleObj name="Worksheet" r:id="rId5" imgW="11801497" imgH="7248370" progId="Excel.Sheet.8">
                  <p:embed followColorScheme="full"/>
                  <p:pic>
                    <p:nvPicPr>
                      <p:cNvPr id="2" name="Symbol zastępczy zawartości 5">
                        <a:extLst>
                          <a:ext uri="{FF2B5EF4-FFF2-40B4-BE49-F238E27FC236}">
                            <a16:creationId xmlns:a16="http://schemas.microsoft.com/office/drawing/2014/main" id="{44B2EED6-48E7-BCD8-0AA6-B221AAEDD24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64904"/>
                        <a:ext cx="7265987" cy="4536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6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PRZ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Z" id="{154B7C71-87C2-4A0B-AEC8-ECE8CF886E8D}" vid="{42FFDE31-D4C8-4193-8670-4D92F580D12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15144</TotalTime>
  <Words>175</Words>
  <Application>Microsoft Office PowerPoint</Application>
  <PresentationFormat>Pokaz na ekranie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PRZ</vt:lpstr>
      <vt:lpstr>Worksheet</vt:lpstr>
      <vt:lpstr>Prezentacja programu PowerPoint</vt:lpstr>
      <vt:lpstr>Prezentacja programu PowerPoint</vt:lpstr>
      <vt:lpstr>Liczba osób bezrobotnych w poszczególnych miesiącach 2021r. i 2022r.</vt:lpstr>
      <vt:lpstr>Liczba osób bezrobotnych w poszczególnych miesiącach 2021r. i 2022r. </vt:lpstr>
      <vt:lpstr>Prezentacja programu PowerPoint</vt:lpstr>
      <vt:lpstr>Liczba osób bezrobotnych wyłączonych z ewidencji (w tym z powodu podjęcia pracy) w poszczególnych miesiącach oraz 2021r. i 2022r. </vt:lpstr>
      <vt:lpstr>Liczba zgłoszonych ofert pracy i miejsc aktywizacji zawodowej  w poszczególnych miesiącach 2021r. i 2022r.</vt:lpstr>
      <vt:lpstr>Prezentacja programu PowerPoint</vt:lpstr>
      <vt:lpstr>Liczba bezrobotnych w poszczególnych gminach wg stanu  na dzień 30.04.2022 oraz 31.08.2022r.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pok101</dc:creator>
  <cp:lastModifiedBy>raad</cp:lastModifiedBy>
  <cp:revision>1741</cp:revision>
  <cp:lastPrinted>2021-05-28T05:58:47Z</cp:lastPrinted>
  <dcterms:created xsi:type="dcterms:W3CDTF">2010-09-20T10:53:23Z</dcterms:created>
  <dcterms:modified xsi:type="dcterms:W3CDTF">2022-09-08T05:41:50Z</dcterms:modified>
</cp:coreProperties>
</file>